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37"/>
  </p:notesMasterIdLst>
  <p:sldIdLst>
    <p:sldId id="256" r:id="rId2"/>
    <p:sldId id="286" r:id="rId3"/>
    <p:sldId id="288" r:id="rId4"/>
    <p:sldId id="258" r:id="rId5"/>
    <p:sldId id="291" r:id="rId6"/>
    <p:sldId id="292" r:id="rId7"/>
    <p:sldId id="289" r:id="rId8"/>
    <p:sldId id="261" r:id="rId9"/>
    <p:sldId id="310" r:id="rId10"/>
    <p:sldId id="294" r:id="rId11"/>
    <p:sldId id="295" r:id="rId12"/>
    <p:sldId id="296" r:id="rId13"/>
    <p:sldId id="267" r:id="rId14"/>
    <p:sldId id="268" r:id="rId15"/>
    <p:sldId id="269" r:id="rId16"/>
    <p:sldId id="270" r:id="rId17"/>
    <p:sldId id="271" r:id="rId18"/>
    <p:sldId id="272" r:id="rId19"/>
    <p:sldId id="284" r:id="rId20"/>
    <p:sldId id="274" r:id="rId21"/>
    <p:sldId id="297" r:id="rId22"/>
    <p:sldId id="298" r:id="rId23"/>
    <p:sldId id="299" r:id="rId24"/>
    <p:sldId id="301" r:id="rId25"/>
    <p:sldId id="311" r:id="rId26"/>
    <p:sldId id="314" r:id="rId27"/>
    <p:sldId id="315" r:id="rId28"/>
    <p:sldId id="302" r:id="rId29"/>
    <p:sldId id="303" r:id="rId30"/>
    <p:sldId id="304" r:id="rId31"/>
    <p:sldId id="305" r:id="rId32"/>
    <p:sldId id="306" r:id="rId33"/>
    <p:sldId id="307" r:id="rId34"/>
    <p:sldId id="309" r:id="rId35"/>
    <p:sldId id="287"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50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ette Ganske"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1"/>
    <a:srgbClr val="6FA8DC"/>
    <a:srgbClr val="0051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2FCB58-2AEA-4BCB-B037-494DFBAF32DC}">
  <a:tblStyle styleId="{412FCB58-2AEA-4BCB-B037-494DFBAF32DC}"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8"/>
    <p:restoredTop sz="61708"/>
  </p:normalViewPr>
  <p:slideViewPr>
    <p:cSldViewPr snapToGrid="0" showGuides="1">
      <p:cViewPr varScale="1">
        <p:scale>
          <a:sx n="100" d="100"/>
          <a:sy n="100" d="100"/>
        </p:scale>
        <p:origin x="1208" y="176"/>
      </p:cViewPr>
      <p:guideLst>
        <p:guide orient="horz" pos="1620"/>
        <p:guide pos="5012"/>
      </p:guideLst>
    </p:cSldViewPr>
  </p:slideViewPr>
  <p:notesTextViewPr>
    <p:cViewPr>
      <p:scale>
        <a:sx n="3" d="2"/>
        <a:sy n="3" d="2"/>
      </p:scale>
      <p:origin x="0" y="0"/>
    </p:cViewPr>
  </p:notesTextViewPr>
  <p:sorterViewPr>
    <p:cViewPr>
      <p:scale>
        <a:sx n="100" d="100"/>
        <a:sy n="100" d="100"/>
      </p:scale>
      <p:origin x="0" y="-45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27/metz/2020/1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i.org/10.1127/metz/2020/104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e002fe5f44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 name="Google Shape;27;ge002fe5f44_2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178952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409573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287172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0c9cd03d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e0c9cd03dc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Within the project we developed the ATMODAT standard with the aim to increase and enhance the fair publication of model data.</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Basically, this standard is a quality guideline for a FAIR publication of atmospheric model data with open licenses.</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This standard contains guidelines for the data producer and data curator to achieve FAIR data, with specified requirements on how the data and metadata should be provided.</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All those aspects are summarized in checklist, that allow a quick and easy verification if the meta data and data are compliant with the ATMODAT standard and therefore FAIR.</a:t>
            </a:r>
            <a:endParaRPr lang="de-DE" sz="1100" b="0" i="0" u="none" strike="noStrike" cap="none">
              <a:solidFill>
                <a:srgbClr val="000000"/>
              </a:solidFill>
              <a:effectLst/>
              <a:latin typeface="Arial"/>
              <a:ea typeface="Arial"/>
              <a:cs typeface="Arial"/>
              <a:sym typeface="Aria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0c9cd03d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e0c9cd03dc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On this slide you can see the key elements of our standard. </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For the publication of a dataset with the ATMODAT standard, the following aspects should be covered.</a:t>
            </a:r>
            <a:endParaRPr lang="de-DE"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The data publication should be assumed as a data publication with a DataCite DOI, this should enhance the identification of the data itself.</a:t>
            </a:r>
            <a:endParaRPr lang="de-DE"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For the Publication of the Data the netCDF data format is required</a:t>
            </a:r>
            <a:endParaRPr lang="de-DE"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the dataset should be adherence to the Climate and Forecast conventions, using the standardized variable descriptions and units.</a:t>
            </a:r>
            <a:endParaRPr lang="de-DE"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Within this standard, the metadata is divided into three categories: mandatory, recommended and optional metadata. This means mandatory metadata should be always provided with the data set, while optional metadata can be additional information which are nice to have.</a:t>
            </a:r>
            <a:br>
              <a:rPr lang="en-US" sz="1100" b="0" i="0" u="none" strike="noStrike" cap="none">
                <a:solidFill>
                  <a:srgbClr val="000000"/>
                </a:solidFill>
                <a:effectLst/>
                <a:latin typeface="Arial"/>
                <a:ea typeface="Arial"/>
                <a:cs typeface="Arial"/>
                <a:sym typeface="Arial"/>
              </a:rPr>
            </a:b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The standardization contains three elements of a data publication: The dataset itself, the DOI Metadata and the landing page.</a:t>
            </a:r>
            <a:endParaRPr lang="de-DE"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Information of the Data Files are provided by the data producer</a:t>
            </a:r>
            <a:endParaRPr lang="de-DE"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Information on the DOI Metadata are managed by the data curator</a:t>
            </a:r>
            <a:endParaRPr lang="de-DE" sz="1100" b="0" i="0" u="none" strike="noStrike" cap="none">
              <a:solidFill>
                <a:srgbClr val="000000"/>
              </a:solidFill>
              <a:effectLst/>
              <a:latin typeface="Arial"/>
              <a:ea typeface="Arial"/>
              <a:cs typeface="Arial"/>
              <a:sym typeface="Arial"/>
            </a:endParaRPr>
          </a:p>
          <a:p>
            <a:pPr lvl="0"/>
            <a:r>
              <a:rPr lang="en-US" sz="1100" b="0" i="0" u="none" strike="noStrike" cap="none">
                <a:solidFill>
                  <a:srgbClr val="000000"/>
                </a:solidFill>
                <a:effectLst/>
                <a:latin typeface="Arial"/>
                <a:ea typeface="Arial"/>
                <a:cs typeface="Arial"/>
                <a:sym typeface="Arial"/>
              </a:rPr>
              <a:t>The landing page are maintained by the data provider with the information given from the data producer</a:t>
            </a:r>
            <a:endParaRPr lang="de-DE" sz="1100" b="0" i="0" u="none" strike="noStrike" cap="none">
              <a:solidFill>
                <a:srgbClr val="000000"/>
              </a:solidFill>
              <a:effectLst/>
              <a:latin typeface="Arial"/>
              <a:ea typeface="Arial"/>
              <a:cs typeface="Arial"/>
              <a:sym typeface="Aria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07bdf048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07bdf048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This is an example of the header of a netCDF File.</a:t>
            </a:r>
            <a:endParaRPr lang="de-DE" sz="1100" b="0" i="0" u="none" strike="noStrike" cap="none">
              <a:solidFill>
                <a:srgbClr val="000000"/>
              </a:solidFill>
              <a:effectLst/>
              <a:latin typeface="Arial"/>
              <a:ea typeface="Arial"/>
              <a:cs typeface="Arial"/>
              <a:sym typeface="Arial"/>
            </a:endParaRPr>
          </a:p>
          <a:p>
            <a:br>
              <a:rPr lang="en-US" sz="1100" b="0" i="0" u="none" strike="noStrike" cap="none">
                <a:solidFill>
                  <a:srgbClr val="000000"/>
                </a:solidFill>
                <a:effectLst/>
                <a:latin typeface="Arial"/>
                <a:ea typeface="Arial"/>
                <a:cs typeface="Arial"/>
                <a:sym typeface="Arial"/>
              </a:rPr>
            </a:br>
            <a:r>
              <a:rPr lang="en-US" sz="1100" b="0" i="0" u="none" strike="noStrike" cap="none">
                <a:solidFill>
                  <a:srgbClr val="000000"/>
                </a:solidFill>
                <a:effectLst/>
                <a:latin typeface="Arial"/>
                <a:ea typeface="Arial"/>
                <a:cs typeface="Arial"/>
                <a:sym typeface="Arial"/>
              </a:rPr>
              <a:t>As mentioned before we claim netCDF as a mandatory file format and we see here an example for a variable and the global attributes.</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Based on the AtMODAT standard each variable should be sufficient described. </a:t>
            </a:r>
            <a:endParaRPr lang="de-DE" sz="1100" b="0" i="0" u="none" strike="noStrike" cap="none">
              <a:solidFill>
                <a:srgbClr val="000000"/>
              </a:solidFill>
              <a:effectLst/>
              <a:latin typeface="Arial"/>
              <a:ea typeface="Arial"/>
              <a:cs typeface="Arial"/>
              <a:sym typeface="Arial"/>
            </a:endParaRPr>
          </a:p>
          <a:p>
            <a:br>
              <a:rPr lang="en-US" sz="1100" b="0" i="0" u="none" strike="noStrike" cap="none">
                <a:solidFill>
                  <a:srgbClr val="000000"/>
                </a:solidFill>
                <a:effectLst/>
                <a:latin typeface="Arial"/>
                <a:ea typeface="Arial"/>
                <a:cs typeface="Arial"/>
                <a:sym typeface="Arial"/>
              </a:rPr>
            </a:br>
            <a:r>
              <a:rPr lang="en-US" sz="1100" b="0" i="0" u="none" strike="noStrike" cap="none">
                <a:solidFill>
                  <a:srgbClr val="000000"/>
                </a:solidFill>
                <a:effectLst/>
                <a:latin typeface="Arial"/>
                <a:ea typeface="Arial"/>
                <a:cs typeface="Arial"/>
                <a:sym typeface="Arial"/>
              </a:rPr>
              <a:t>Self-describing attributes are necessary, standard name and units should be compliant with the CF convention, other information like the used coordinate systems and the coordinate reference system are also required.</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In the global attribute section, information about the general dataset are stored.</a:t>
            </a:r>
            <a:br>
              <a:rPr lang="en-US" sz="1100" b="0" i="0" u="none" strike="noStrike" cap="none">
                <a:solidFill>
                  <a:srgbClr val="000000"/>
                </a:solidFill>
                <a:effectLst/>
                <a:latin typeface="Arial"/>
                <a:ea typeface="Arial"/>
                <a:cs typeface="Arial"/>
                <a:sym typeface="Arial"/>
              </a:rPr>
            </a:br>
            <a:r>
              <a:rPr lang="en-US" sz="1100" b="0" i="0" u="none" strike="noStrike" cap="none">
                <a:solidFill>
                  <a:srgbClr val="000000"/>
                </a:solidFill>
                <a:effectLst/>
                <a:latin typeface="Arial"/>
                <a:ea typeface="Arial"/>
                <a:cs typeface="Arial"/>
                <a:sym typeface="Arial"/>
              </a:rPr>
              <a:t>For example, this includes the description of the purpose of the data, the institution, model name creators and so on.</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All these Information stored in the dataset are given by the data producer.</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Urban modelling is also a part of the ATMODAT project.</a:t>
            </a:r>
            <a:br>
              <a:rPr lang="en-US" sz="1100" b="0" i="0" u="none" strike="noStrike" cap="none">
                <a:solidFill>
                  <a:srgbClr val="000000"/>
                </a:solidFill>
                <a:effectLst/>
                <a:latin typeface="Arial"/>
                <a:ea typeface="Arial"/>
                <a:cs typeface="Arial"/>
                <a:sym typeface="Arial"/>
              </a:rPr>
            </a:br>
            <a:br>
              <a:rPr lang="en-US" sz="1100" b="0" i="0" u="none" strike="noStrike" cap="none">
                <a:solidFill>
                  <a:srgbClr val="000000"/>
                </a:solidFill>
                <a:effectLst/>
                <a:latin typeface="Arial"/>
                <a:ea typeface="Arial"/>
                <a:cs typeface="Arial"/>
                <a:sym typeface="Arial"/>
              </a:rPr>
            </a:br>
            <a:r>
              <a:rPr lang="en-US" sz="1100" b="0" i="0" u="none" strike="noStrike" cap="none">
                <a:solidFill>
                  <a:srgbClr val="000000"/>
                </a:solidFill>
                <a:effectLst/>
                <a:latin typeface="Arial"/>
                <a:ea typeface="Arial"/>
                <a:cs typeface="Arial"/>
                <a:sym typeface="Arial"/>
              </a:rPr>
              <a:t>Within this project we are currently working on an extension of the CF convention, because they do not sufficiently cover variables which are common in the urban scale modeling.</a:t>
            </a:r>
            <a:endParaRPr lang="de-DE" sz="1100" b="0" i="0" u="none" strike="noStrike" cap="none">
              <a:solidFill>
                <a:srgbClr val="000000"/>
              </a:solidFill>
              <a:effectLst/>
              <a:latin typeface="Arial"/>
              <a:ea typeface="Arial"/>
              <a:cs typeface="Arial"/>
              <a:sym typeface="Aria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07bdf048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e07bdf0489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This slide here shows the requirements for the DOI Metadata, which are necessary for the identification and publication process. This information should be provided by the data curator.</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For the identification of the dataset, standardized information are required, as well as persistent identifications for each person, organization or funders who where involved in the creation of the dataset.</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 PID like the orchids of the persons or RORs of the institutions should be applicated to the dataset. </a:t>
            </a:r>
            <a:endParaRPr lang="de-DE" sz="1100" b="0" i="0" u="none" strike="noStrike" cap="none">
              <a:solidFill>
                <a:srgbClr val="000000"/>
              </a:solidFill>
              <a:effectLst/>
              <a:latin typeface="Arial"/>
              <a:ea typeface="Arial"/>
              <a:cs typeface="Arial"/>
              <a:sym typeface="Aria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07bdf048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e07bdf0489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inally, the requirements for the landing page are divided into a human-readable part and a machine-readable part.</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A landing page should be the first thing you see, if you are searching online for a dataset for your purposes.</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The landing page should describe the dataset, so that you can easily decide if you want to use the data.</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The human readable landing page should be easily readable by the user, you can find subpages with further information about the dataset itself or the containing variables.</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You can find the contact information in case you have further question. </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With the use of the controlled vocabulary you can easily see if the dataset fits your field of interest. As well as the information on the spatial and temporal coverage.</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Lastly, you can find a link, were you can download the described data.</a:t>
            </a:r>
            <a:endParaRPr lang="de-DE" sz="1100" b="0" i="0" u="none" strike="noStrike" cap="none">
              <a:solidFill>
                <a:srgbClr val="000000"/>
              </a:solidFill>
              <a:effectLst/>
              <a:latin typeface="Arial"/>
              <a:ea typeface="Arial"/>
              <a:cs typeface="Arial"/>
              <a:sym typeface="Aria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07bdf048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e07bdf0489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Requirements for the machine-readable landing page are the usage of a machine-readable language, so that the page can be found and interpreted by search engines.</a:t>
            </a:r>
            <a:br>
              <a:rPr lang="en-US" sz="1100" b="0" i="0" u="none" strike="noStrike" cap="none">
                <a:solidFill>
                  <a:srgbClr val="000000"/>
                </a:solidFill>
                <a:effectLst/>
                <a:latin typeface="Arial"/>
                <a:ea typeface="Arial"/>
                <a:cs typeface="Arial"/>
                <a:sym typeface="Arial"/>
              </a:rPr>
            </a:br>
            <a:br>
              <a:rPr lang="en-US" sz="1100" b="0" i="0" u="none" strike="noStrike" cap="none">
                <a:solidFill>
                  <a:srgbClr val="000000"/>
                </a:solidFill>
                <a:effectLst/>
                <a:latin typeface="Arial"/>
                <a:ea typeface="Arial"/>
                <a:cs typeface="Arial"/>
                <a:sym typeface="Arial"/>
              </a:rPr>
            </a:br>
            <a:r>
              <a:rPr lang="en-US" sz="1100" b="0" i="0" u="none" strike="noStrike" cap="none">
                <a:solidFill>
                  <a:srgbClr val="000000"/>
                </a:solidFill>
                <a:effectLst/>
                <a:latin typeface="Arial"/>
                <a:ea typeface="Arial"/>
                <a:cs typeface="Arial"/>
                <a:sym typeface="Arial"/>
              </a:rPr>
              <a:t>Also the storage of the PIDS on the machine landing page also enhance a quick identification of the corresponding persons and enhancing the data search.</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All the Information on the Landing page are provided by the Data producer and implemented and maintained by the data curator and provider.</a:t>
            </a:r>
            <a:endParaRPr lang="de-DE" sz="1100" b="0" i="0" u="none" strike="noStrike" cap="none">
              <a:solidFill>
                <a:srgbClr val="000000"/>
              </a:solidFill>
              <a:effectLst/>
              <a:latin typeface="Arial"/>
              <a:ea typeface="Arial"/>
              <a:cs typeface="Arial"/>
              <a:sym typeface="Arial"/>
            </a:endParaRPr>
          </a:p>
          <a:p>
            <a:endParaRPr lang="en-US" sz="1100" b="0" i="0" u="none" strike="noStrike" cap="none">
              <a:solidFill>
                <a:srgbClr val="000000"/>
              </a:solidFill>
              <a:effectLst/>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194512a9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194512a92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All the requirements and attributes are summarized in tables, provided with the ATMODAT standard.</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They contain the specifications for the DataCite Metadata, landing page and data file.</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These tables give a quick overview for the data producer and data curator, what the data set should contain in order to fulfill the ATMODAT criteria and enable a FAIR data publication.</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The table on the right, shows a short overview for the requirements for the dataset, provided by the producer and the corresponding status.</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For example: the file format netCDF is labeled as M, which means mandatory, while additional comments on the dataset, stored in the header is optional. </a:t>
            </a:r>
          </a:p>
          <a:p>
            <a:r>
              <a:rPr lang="en-US" sz="1100" b="0" i="0" u="none" strike="noStrike" cap="none">
                <a:solidFill>
                  <a:srgbClr val="000000"/>
                </a:solidFill>
                <a:effectLst/>
                <a:latin typeface="Arial"/>
                <a:ea typeface="Arial"/>
                <a:cs typeface="Arial"/>
                <a:sym typeface="Arial"/>
              </a:rPr>
              <a:t>Contact information for example are recommended.</a:t>
            </a:r>
            <a:endParaRPr lang="de-DE" sz="1100" b="0" i="0" u="none" strike="noStrike" cap="none">
              <a:solidFill>
                <a:srgbClr val="000000"/>
              </a:solidFill>
              <a:effectLst/>
              <a:latin typeface="Arial"/>
              <a:ea typeface="Arial"/>
              <a:cs typeface="Arial"/>
              <a:sym typeface="Arial"/>
            </a:endParaRPr>
          </a:p>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803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e002fe5f44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 name="Google Shape;37;ge002fe5f44_2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1124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0c9cd03d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e0c9cd03dc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cap="none">
                <a:solidFill>
                  <a:srgbClr val="000000"/>
                </a:solidFill>
                <a:effectLst/>
                <a:latin typeface="Arial"/>
                <a:ea typeface="Arial"/>
                <a:cs typeface="Arial"/>
                <a:sym typeface="Arial"/>
              </a:rPr>
              <a:t>Here we see a more detailed table with the specifications for the DOI Metadata, which are provided by the data curator. </a:t>
            </a:r>
            <a:br>
              <a:rPr lang="en-US" sz="1100" b="0" i="0" u="none" strike="noStrike" cap="none">
                <a:solidFill>
                  <a:srgbClr val="000000"/>
                </a:solidFill>
                <a:effectLst/>
                <a:latin typeface="Arial"/>
                <a:ea typeface="Arial"/>
                <a:cs typeface="Arial"/>
                <a:sym typeface="Arial"/>
              </a:rPr>
            </a:br>
            <a:br>
              <a:rPr lang="en-US" sz="1100" b="0" i="0" u="none" strike="noStrike" cap="none">
                <a:solidFill>
                  <a:srgbClr val="000000"/>
                </a:solidFill>
                <a:effectLst/>
                <a:latin typeface="Arial"/>
                <a:ea typeface="Arial"/>
                <a:cs typeface="Arial"/>
                <a:sym typeface="Arial"/>
              </a:rPr>
            </a:br>
            <a:r>
              <a:rPr lang="en-US" sz="1100" b="0" i="0" u="none" strike="noStrike" cap="none">
                <a:solidFill>
                  <a:srgbClr val="000000"/>
                </a:solidFill>
                <a:effectLst/>
                <a:latin typeface="Arial"/>
                <a:ea typeface="Arial"/>
                <a:cs typeface="Arial"/>
                <a:sym typeface="Arial"/>
              </a:rPr>
              <a:t>Additional information like the description of the property and an example on how to fill the properties are mentioned here.</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Both types of Table, the short summary table as well as the detailed table are available for each element of the standard: for the landing page, Doi Metadata and dataset itself.</a:t>
            </a:r>
            <a:endParaRPr lang="de-DE" sz="1100" b="0" i="0" u="none" strike="noStrike" cap="none">
              <a:solidFill>
                <a:srgbClr val="000000"/>
              </a:solidFill>
              <a:effectLst/>
              <a:latin typeface="Arial"/>
              <a:ea typeface="Arial"/>
              <a:cs typeface="Arial"/>
              <a:sym typeface="Arial"/>
            </a:endParaRPr>
          </a:p>
          <a:p>
            <a:r>
              <a:rPr lang="en-US" sz="1100" b="0" i="0" u="none" strike="noStrike" cap="none">
                <a:solidFill>
                  <a:srgbClr val="000000"/>
                </a:solidFill>
                <a:effectLst/>
                <a:latin typeface="Arial"/>
                <a:ea typeface="Arial"/>
                <a:cs typeface="Arial"/>
                <a:sym typeface="Arial"/>
              </a:rPr>
              <a:t>With this tables, each step of the application of the standard is clearly described and defined.</a:t>
            </a:r>
            <a:endParaRPr lang="de-DE" sz="1100" b="0" i="0" u="none" strike="noStrike" cap="none">
              <a:solidFill>
                <a:srgbClr val="000000"/>
              </a:solidFill>
              <a:effectLst/>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2002005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1874647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2932058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2954074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2435390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159273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1515753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3648942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311469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b638c59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b638c59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1580025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1856156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1381964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3770647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906922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e002fe5f44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 name="Google Shape;37;ge002fe5f44_2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01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6754ffee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6754ffee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6754ffee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6754ffee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21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lvl="0" indent="0" algn="l" rtl="0">
              <a:spcBef>
                <a:spcPts val="0"/>
              </a:spcBef>
              <a:spcAft>
                <a:spcPts val="0"/>
              </a:spcAft>
              <a:buNone/>
            </a:pPr>
            <a:endParaRPr lang="en-GB"/>
          </a:p>
          <a:p>
            <a:pPr marL="0" lvl="0" indent="0" algn="l" rtl="0">
              <a:spcBef>
                <a:spcPts val="0"/>
              </a:spcBef>
              <a:spcAft>
                <a:spcPts val="0"/>
              </a:spcAft>
              <a:buNone/>
            </a:pPr>
            <a:r>
              <a:rPr lang="en-GB"/>
              <a:t>Findable:</a:t>
            </a:r>
          </a:p>
          <a:p>
            <a:pPr marL="0" lvl="0" indent="0" algn="l" rtl="0">
              <a:spcBef>
                <a:spcPts val="0"/>
              </a:spcBef>
              <a:spcAft>
                <a:spcPts val="0"/>
              </a:spcAft>
              <a:buNone/>
            </a:pPr>
            <a:r>
              <a:rPr lang="en-GB"/>
              <a:t>Data and metadata (i.e. (meta)data) have a PID, for example, a DOI. In general, data and corresponding metadata have the same PID. </a:t>
            </a:r>
          </a:p>
          <a:p>
            <a:pPr marL="0" lvl="0" indent="0" algn="l" rtl="0">
              <a:spcBef>
                <a:spcPts val="0"/>
              </a:spcBef>
              <a:spcAft>
                <a:spcPts val="0"/>
              </a:spcAft>
              <a:buNone/>
            </a:pPr>
            <a:endParaRPr lang="en-GB"/>
          </a:p>
          <a:p>
            <a:pPr marL="0" lvl="0" indent="0" algn="l" rtl="0">
              <a:spcBef>
                <a:spcPts val="0"/>
              </a:spcBef>
              <a:spcAft>
                <a:spcPts val="0"/>
              </a:spcAft>
              <a:buNone/>
            </a:pPr>
            <a:r>
              <a:rPr lang="en-GB"/>
              <a:t>Open respository: Data stored locally on a USB stick or so cannot be found; they have to be web-accessible and open (means not restricted by password or user group).</a:t>
            </a:r>
          </a:p>
          <a:p>
            <a:pPr marL="0" lvl="0" indent="0" algn="l" rtl="0">
              <a:spcBef>
                <a:spcPts val="0"/>
              </a:spcBef>
              <a:spcAft>
                <a:spcPts val="0"/>
              </a:spcAft>
              <a:buNone/>
            </a:pPr>
            <a:r>
              <a:rPr lang="en-GB"/>
              <a:t>Search machines search in metadatdata for specific terms. If there are no such metadata, the search machine cannot find the data. </a:t>
            </a:r>
          </a:p>
          <a:p>
            <a:pPr marL="0" lvl="0" indent="0" algn="l" rtl="0">
              <a:spcBef>
                <a:spcPts val="0"/>
              </a:spcBef>
              <a:spcAft>
                <a:spcPts val="0"/>
              </a:spcAft>
              <a:buNone/>
            </a:pPr>
            <a:endParaRPr lang="en-GB"/>
          </a:p>
          <a:p>
            <a:pPr marL="0" lvl="0" indent="0" algn="l" rtl="0">
              <a:spcBef>
                <a:spcPts val="0"/>
              </a:spcBef>
              <a:spcAft>
                <a:spcPts val="0"/>
              </a:spcAft>
              <a:buNone/>
            </a:pPr>
            <a:r>
              <a:rPr lang="en-GB"/>
              <a:t>Accessible: </a:t>
            </a:r>
          </a:p>
          <a:p>
            <a:pPr marL="0" lvl="0" indent="0" algn="l" rtl="0">
              <a:spcBef>
                <a:spcPts val="0"/>
              </a:spcBef>
              <a:spcAft>
                <a:spcPts val="0"/>
              </a:spcAft>
              <a:buNone/>
            </a:pPr>
            <a:r>
              <a:rPr lang="en-GB"/>
              <a:t>(1) download protocol such as ftp....download of data and metadata has to be technically possible.  </a:t>
            </a:r>
          </a:p>
          <a:p>
            <a:pPr marL="0" lvl="0" indent="0" algn="l" rtl="0">
              <a:spcBef>
                <a:spcPts val="0"/>
              </a:spcBef>
              <a:spcAft>
                <a:spcPts val="0"/>
              </a:spcAft>
              <a:buNone/>
            </a:pPr>
            <a:r>
              <a:rPr lang="en-GB"/>
              <a:t>(2) some repository delete their data; if the data have a DOI, the landing page must prevail..and the landing page has to mention that the data were deleted.</a:t>
            </a:r>
          </a:p>
          <a:p>
            <a:pPr marL="0" lvl="0" indent="0" algn="l" rtl="0">
              <a:spcBef>
                <a:spcPts val="0"/>
              </a:spcBef>
              <a:spcAft>
                <a:spcPts val="0"/>
              </a:spcAft>
              <a:buNone/>
            </a:pPr>
            <a:endParaRPr lang="en-GB"/>
          </a:p>
          <a:p>
            <a:pPr marL="0" lvl="0" indent="0" algn="l" rtl="0">
              <a:spcBef>
                <a:spcPts val="0"/>
              </a:spcBef>
              <a:spcAft>
                <a:spcPts val="0"/>
              </a:spcAft>
              <a:buNone/>
            </a:pPr>
            <a:r>
              <a:rPr lang="en-GB"/>
              <a:t>Interoperable: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arenBoth"/>
              <a:tabLst/>
              <a:defRPr/>
            </a:pPr>
            <a:r>
              <a:rPr lang="en-GB"/>
              <a:t>Many evaluations are done automatically. The machines and frequently also people do not know if the same variable is meant. For example: Air temperature versus surface temperature versus 2m temperature……It is therefore important to use standardised wording, such as for example CF standard names which provide a single, unambiguous term which makes the information machine actionable. </a:t>
            </a:r>
          </a:p>
          <a:p>
            <a:pPr marL="457200" lvl="0" indent="-298450" algn="l" rtl="0">
              <a:spcBef>
                <a:spcPts val="0"/>
              </a:spcBef>
              <a:spcAft>
                <a:spcPts val="0"/>
              </a:spcAft>
              <a:buSzPts val="1100"/>
              <a:buAutoNum type="arabicParenBoth"/>
            </a:pPr>
            <a:endParaRPr lang="en-GB"/>
          </a:p>
          <a:p>
            <a:pPr marL="457200" lvl="0" indent="-298450" algn="l" rtl="0">
              <a:spcBef>
                <a:spcPts val="0"/>
              </a:spcBef>
              <a:spcAft>
                <a:spcPts val="0"/>
              </a:spcAft>
              <a:buSzPts val="1100"/>
              <a:buAutoNum type="arabicParenBoth"/>
            </a:pPr>
            <a:r>
              <a:rPr lang="en-GB"/>
              <a:t>Reference to other related datasets, e.g. other MIP experiments. what is the relation of my data to other data? where is the description of the experiment/the entire framework?</a:t>
            </a:r>
          </a:p>
          <a:p>
            <a:pPr marL="0" lvl="0" indent="0" algn="l" rtl="0">
              <a:spcBef>
                <a:spcPts val="0"/>
              </a:spcBef>
              <a:spcAft>
                <a:spcPts val="0"/>
              </a:spcAft>
              <a:buNone/>
            </a:pPr>
            <a:endParaRPr lang="en-GB"/>
          </a:p>
          <a:p>
            <a:pPr marL="0" lvl="0" indent="0" algn="l" rtl="0">
              <a:spcBef>
                <a:spcPts val="0"/>
              </a:spcBef>
              <a:spcAft>
                <a:spcPts val="0"/>
              </a:spcAft>
              <a:buNone/>
            </a:pPr>
            <a:r>
              <a:rPr lang="en-GB"/>
              <a:t>Reusable:</a:t>
            </a:r>
          </a:p>
          <a:p>
            <a:pPr marL="457200" lvl="0" indent="-298450" algn="l" rtl="0">
              <a:spcBef>
                <a:spcPts val="0"/>
              </a:spcBef>
              <a:spcAft>
                <a:spcPts val="0"/>
              </a:spcAft>
              <a:buSzPts val="1100"/>
              <a:buAutoNum type="arabicParenBoth"/>
            </a:pPr>
            <a:r>
              <a:rPr lang="en-GB"/>
              <a:t>If you do not know what licence the data have, it is problematic to use them. Is it open or not? Licence specifies under which conditions the data may be used. E.g. use international standardised licence CC BY 4.0.  /BY means </a:t>
            </a:r>
          </a:p>
          <a:p>
            <a:pPr marL="457200" lvl="0" indent="-298450" algn="l" rtl="0">
              <a:spcBef>
                <a:spcPts val="0"/>
              </a:spcBef>
              <a:spcAft>
                <a:spcPts val="0"/>
              </a:spcAft>
              <a:buSzPts val="1100"/>
              <a:buAutoNum type="arabicParenBoth"/>
            </a:pPr>
            <a:r>
              <a:rPr lang="en-GB"/>
              <a:t>Use data formats that are easily useable by most members of the target community….. Nothing exotic….Shapefile GIS not known in the climate modellers. </a:t>
            </a:r>
          </a:p>
          <a:p>
            <a:pPr marL="0" lvl="0" indent="0" algn="l" rtl="0">
              <a:spcBef>
                <a:spcPts val="0"/>
              </a:spcBef>
              <a:spcAft>
                <a:spcPts val="0"/>
              </a:spcAft>
              <a:buNone/>
            </a:pPr>
            <a:endParaRPr lang="en-GB"/>
          </a:p>
          <a:p>
            <a:pPr marL="0" lvl="0" indent="0" algn="l" rtl="0">
              <a:spcBef>
                <a:spcPts val="0"/>
              </a:spcBef>
              <a:spcAft>
                <a:spcPts val="0"/>
              </a:spcAft>
              <a:buNone/>
            </a:pPr>
            <a:r>
              <a:rPr lang="en-GB"/>
              <a:t>FAIR targets machine-processible….see more: </a:t>
            </a:r>
            <a:r>
              <a:rPr lang="de-DE" sz="1800">
                <a:solidFill>
                  <a:srgbClr val="002060"/>
                </a:solidFill>
              </a:rPr>
              <a:t>A short guide to increase FAIRness of atmospheric model data.  </a:t>
            </a:r>
            <a:r>
              <a:rPr lang="de-DE" sz="1800">
                <a:solidFill>
                  <a:srgbClr val="002060"/>
                </a:solidFill>
                <a:uFill>
                  <a:noFill/>
                </a:uFill>
                <a:hlinkClick r:id="rId3">
                  <a:extLst>
                    <a:ext uri="{A12FA001-AC4F-418D-AE19-62706E023703}">
                      <ahyp:hlinkClr xmlns:ahyp="http://schemas.microsoft.com/office/drawing/2018/hyperlinkcolor" val="tx"/>
                    </a:ext>
                  </a:extLst>
                </a:hlinkClick>
              </a:rPr>
              <a:t> </a:t>
            </a:r>
            <a:r>
              <a:rPr lang="de-DE" sz="1800" u="sng">
                <a:solidFill>
                  <a:schemeClr val="hlink"/>
                </a:solidFill>
                <a:hlinkClick r:id="rId4"/>
              </a:rPr>
              <a:t>https://doi.org/10.1127/metz/2020/1042</a:t>
            </a:r>
            <a:r>
              <a:rPr lang="de-DE" sz="1800" u="sng">
                <a:solidFill>
                  <a:schemeClr val="hlink"/>
                </a:solidFill>
              </a:rPr>
              <a:t>.</a:t>
            </a:r>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0" lvl="0" indent="0" algn="l" rtl="0">
              <a:spcBef>
                <a:spcPts val="0"/>
              </a:spcBef>
              <a:spcAft>
                <a:spcPts val="0"/>
              </a:spcAft>
              <a:buNone/>
            </a:pPr>
            <a:endParaRPr lang="en-GB"/>
          </a:p>
          <a:p>
            <a:pPr marL="158750" indent="0">
              <a:buNone/>
            </a:pPr>
            <a:endParaRPr lang="en-GB"/>
          </a:p>
        </p:txBody>
      </p:sp>
    </p:spTree>
    <p:extLst>
      <p:ext uri="{BB962C8B-B14F-4D97-AF65-F5344CB8AC3E}">
        <p14:creationId xmlns:p14="http://schemas.microsoft.com/office/powerpoint/2010/main" val="77329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6754ffee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6754ffee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a:t>There are many different PIDs for data: DOI, handle and URN:NBN; here we focus on DOIs. </a:t>
            </a:r>
          </a:p>
          <a:p>
            <a:pPr marL="0" lvl="0" indent="0" algn="l" rtl="0">
              <a:spcBef>
                <a:spcPts val="0"/>
              </a:spcBef>
              <a:spcAft>
                <a:spcPts val="0"/>
              </a:spcAft>
              <a:buNone/>
            </a:pPr>
            <a:endParaRPr lang="de-DE"/>
          </a:p>
          <a:p>
            <a:pPr marL="0" lvl="0" indent="0" algn="l" rtl="0">
              <a:spcBef>
                <a:spcPts val="0"/>
              </a:spcBef>
              <a:spcAft>
                <a:spcPts val="0"/>
              </a:spcAft>
              <a:buNone/>
            </a:pPr>
            <a:endParaRPr lang="de-DE"/>
          </a:p>
        </p:txBody>
      </p:sp>
    </p:spTree>
    <p:extLst>
      <p:ext uri="{BB962C8B-B14F-4D97-AF65-F5344CB8AC3E}">
        <p14:creationId xmlns:p14="http://schemas.microsoft.com/office/powerpoint/2010/main" val="137996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84e6c698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e84e6c6982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5000"/>
              </a:lnSpc>
              <a:spcBef>
                <a:spcPts val="600"/>
              </a:spcBef>
              <a:spcAft>
                <a:spcPts val="0"/>
              </a:spcAft>
              <a:buClr>
                <a:srgbClr val="000000"/>
              </a:buClr>
              <a:buSzPts val="1100"/>
              <a:buFont typeface="Arial"/>
              <a:buNone/>
              <a:tabLst/>
              <a:defRPr/>
            </a:pPr>
            <a:r>
              <a:rPr lang="en-GB" sz="1400">
                <a:solidFill>
                  <a:schemeClr val="dk1"/>
                </a:solidFill>
              </a:rPr>
              <a:t>Self-Describing: netCDF file can include information about the data it contains.</a:t>
            </a:r>
          </a:p>
          <a:p>
            <a:pPr marL="0" marR="0" lvl="0" indent="0" algn="l" defTabSz="914400" rtl="0" eaLnBrk="1" fontAlgn="auto" latinLnBrk="0" hangingPunct="1">
              <a:lnSpc>
                <a:spcPct val="105000"/>
              </a:lnSpc>
              <a:spcBef>
                <a:spcPts val="600"/>
              </a:spcBef>
              <a:spcAft>
                <a:spcPts val="0"/>
              </a:spcAft>
              <a:buClr>
                <a:srgbClr val="000000"/>
              </a:buClr>
              <a:buSzPts val="1100"/>
              <a:buFont typeface="Arial"/>
              <a:buNone/>
              <a:tabLst/>
              <a:defRPr/>
            </a:pPr>
            <a:r>
              <a:rPr lang="en-GB" sz="1400">
                <a:solidFill>
                  <a:schemeClr val="dk1"/>
                </a:solidFill>
              </a:rPr>
              <a:t>Figure adapted from https://openresearchsoftware.metajnl.com/articles/10.5334/jors.148/</a:t>
            </a:r>
          </a:p>
          <a:p>
            <a:pPr marL="0" marR="0" lvl="0" indent="0" algn="l" defTabSz="914400" rtl="0" eaLnBrk="1" fontAlgn="auto" latinLnBrk="0" hangingPunct="1">
              <a:lnSpc>
                <a:spcPct val="105000"/>
              </a:lnSpc>
              <a:spcBef>
                <a:spcPts val="600"/>
              </a:spcBef>
              <a:spcAft>
                <a:spcPts val="0"/>
              </a:spcAft>
              <a:buClr>
                <a:srgbClr val="000000"/>
              </a:buClr>
              <a:buSzPts val="1100"/>
              <a:buFont typeface="Arial"/>
              <a:buNone/>
              <a:tabLst/>
              <a:defRPr/>
            </a:pPr>
            <a:r>
              <a:rPr lang="en-GB" sz="1400">
                <a:solidFill>
                  <a:schemeClr val="dk1"/>
                </a:solidFill>
              </a:rPr>
              <a:t> </a:t>
            </a:r>
            <a:endParaRPr sz="1200">
              <a:highlight>
                <a:srgbClr val="FFFFFF"/>
              </a:highlight>
              <a:latin typeface="Merriweather"/>
              <a:ea typeface="Merriweather"/>
              <a:cs typeface="Merriweather"/>
              <a:sym typeface="Merriweathe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84e6c6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84e6c6982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DE" sz="1200">
                <a:latin typeface="Merriweather"/>
                <a:ea typeface="Merriweather"/>
                <a:cs typeface="Merriweather"/>
                <a:sym typeface="Merriweather"/>
              </a:rPr>
              <a:t>One element of the CF conventions is to use unequivocal standard names to describe geophysical quantities. </a:t>
            </a:r>
            <a:endParaRPr sz="1200">
              <a:highlight>
                <a:srgbClr val="FFFFFF"/>
              </a:highlight>
              <a:latin typeface="Merriweather"/>
              <a:ea typeface="Merriweather"/>
              <a:cs typeface="Merriweather"/>
              <a:sym typeface="Merriweather"/>
            </a:endParaRPr>
          </a:p>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a:p>
            <a:pPr marL="457200" lvl="0" indent="-228600" algn="l" rtl="0">
              <a:lnSpc>
                <a:spcPct val="100000"/>
              </a:lnSpc>
              <a:spcBef>
                <a:spcPts val="0"/>
              </a:spcBef>
              <a:spcAft>
                <a:spcPts val="0"/>
              </a:spcAft>
              <a:buSzPts val="1100"/>
              <a:buNone/>
            </a:pPr>
            <a:endParaRPr sz="1200">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4918323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elfolie mit Bild" type="title">
  <p:cSld name="TITLE">
    <p:spTree>
      <p:nvGrpSpPr>
        <p:cNvPr id="1" name="Shape 10"/>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152399" y="4353990"/>
            <a:ext cx="1077238" cy="7133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879754" y="4749104"/>
            <a:ext cx="1328131" cy="295450"/>
          </a:xfrm>
          <a:prstGeom prst="rect">
            <a:avLst/>
          </a:prstGeom>
          <a:noFill/>
          <a:ln>
            <a:noFill/>
          </a:ln>
        </p:spPr>
      </p:pic>
      <p:sp>
        <p:nvSpPr>
          <p:cNvPr id="15" name="Google Shape;15;p2"/>
          <p:cNvSpPr txBox="1">
            <a:spLocks noGrp="1"/>
          </p:cNvSpPr>
          <p:nvPr>
            <p:ph type="subTitle" idx="1"/>
          </p:nvPr>
        </p:nvSpPr>
        <p:spPr>
          <a:xfrm>
            <a:off x="869058" y="2233741"/>
            <a:ext cx="5381017" cy="561900"/>
          </a:xfrm>
          <a:prstGeom prst="rect">
            <a:avLst/>
          </a:prstGeom>
          <a:noFill/>
          <a:ln>
            <a:noFill/>
          </a:ln>
        </p:spPr>
        <p:txBody>
          <a:bodyPr spcFirstLastPara="1" wrap="square" lIns="0" tIns="0" rIns="0" bIns="0" anchor="t" anchorCtr="0">
            <a:noAutofit/>
          </a:bodyPr>
          <a:lstStyle>
            <a:lvl1pPr lvl="0" algn="l">
              <a:lnSpc>
                <a:spcPct val="102000"/>
              </a:lnSpc>
              <a:spcBef>
                <a:spcPts val="0"/>
              </a:spcBef>
              <a:spcAft>
                <a:spcPts val="0"/>
              </a:spcAft>
              <a:buSzPts val="1100"/>
              <a:buNone/>
              <a:defRPr sz="1200">
                <a:solidFill>
                  <a:schemeClr val="dk1"/>
                </a:solidFill>
              </a:defRPr>
            </a:lvl1pPr>
            <a:lvl2pPr lvl="1" algn="l">
              <a:lnSpc>
                <a:spcPct val="102000"/>
              </a:lnSpc>
              <a:spcBef>
                <a:spcPts val="0"/>
              </a:spcBef>
              <a:spcAft>
                <a:spcPts val="0"/>
              </a:spcAft>
              <a:buClr>
                <a:schemeClr val="dk1"/>
              </a:buClr>
              <a:buSzPts val="1400"/>
              <a:buChar char="▪"/>
              <a:defRPr/>
            </a:lvl2pPr>
            <a:lvl3pPr lvl="2" algn="l">
              <a:lnSpc>
                <a:spcPct val="102000"/>
              </a:lnSpc>
              <a:spcBef>
                <a:spcPts val="0"/>
              </a:spcBef>
              <a:spcAft>
                <a:spcPts val="0"/>
              </a:spcAft>
              <a:buClr>
                <a:schemeClr val="dk1"/>
              </a:buClr>
              <a:buSzPts val="1400"/>
              <a:buChar char="▪"/>
              <a:defRPr/>
            </a:lvl3pPr>
            <a:lvl4pPr lvl="3" algn="l">
              <a:lnSpc>
                <a:spcPct val="102000"/>
              </a:lnSpc>
              <a:spcBef>
                <a:spcPts val="0"/>
              </a:spcBef>
              <a:spcAft>
                <a:spcPts val="0"/>
              </a:spcAft>
              <a:buClr>
                <a:schemeClr val="dk1"/>
              </a:buClr>
              <a:buSzPts val="1400"/>
              <a:buChar char="▪"/>
              <a:defRPr/>
            </a:lvl4pPr>
            <a:lvl5pPr lvl="4" algn="l">
              <a:lnSpc>
                <a:spcPct val="102000"/>
              </a:lnSpc>
              <a:spcBef>
                <a:spcPts val="0"/>
              </a:spcBef>
              <a:spcAft>
                <a:spcPts val="0"/>
              </a:spcAft>
              <a:buClr>
                <a:schemeClr val="dk1"/>
              </a:buClr>
              <a:buSzPts val="1400"/>
              <a:buChar char="▪"/>
              <a:defRPr/>
            </a:lvl5pPr>
            <a:lvl6pPr lvl="5" algn="l">
              <a:lnSpc>
                <a:spcPct val="122222"/>
              </a:lnSpc>
              <a:spcBef>
                <a:spcPts val="0"/>
              </a:spcBef>
              <a:spcAft>
                <a:spcPts val="0"/>
              </a:spcAft>
              <a:buSzPts val="1100"/>
              <a:buNone/>
              <a:defRPr/>
            </a:lvl6pPr>
            <a:lvl7pPr lvl="6" algn="l">
              <a:lnSpc>
                <a:spcPct val="122222"/>
              </a:lnSpc>
              <a:spcBef>
                <a:spcPts val="0"/>
              </a:spcBef>
              <a:spcAft>
                <a:spcPts val="0"/>
              </a:spcAft>
              <a:buSzPts val="1100"/>
              <a:buNone/>
              <a:defRPr/>
            </a:lvl7pPr>
            <a:lvl8pPr lvl="7" algn="l">
              <a:lnSpc>
                <a:spcPct val="122222"/>
              </a:lnSpc>
              <a:spcBef>
                <a:spcPts val="0"/>
              </a:spcBef>
              <a:spcAft>
                <a:spcPts val="0"/>
              </a:spcAft>
              <a:buSzPts val="1100"/>
              <a:buNone/>
              <a:defRPr/>
            </a:lvl8pPr>
            <a:lvl9pPr lvl="8" algn="l">
              <a:lnSpc>
                <a:spcPct val="122222"/>
              </a:lnSpc>
              <a:spcBef>
                <a:spcPts val="0"/>
              </a:spcBef>
              <a:spcAft>
                <a:spcPts val="0"/>
              </a:spcAft>
              <a:buSzPts val="1100"/>
              <a:buNone/>
              <a:defRPr/>
            </a:lvl9pPr>
          </a:lstStyle>
          <a:p>
            <a:endParaRPr/>
          </a:p>
        </p:txBody>
      </p:sp>
      <p:sp>
        <p:nvSpPr>
          <p:cNvPr id="16" name="Google Shape;16;p2"/>
          <p:cNvSpPr txBox="1">
            <a:spLocks noGrp="1"/>
          </p:cNvSpPr>
          <p:nvPr>
            <p:ph type="ctrTitle"/>
          </p:nvPr>
        </p:nvSpPr>
        <p:spPr>
          <a:xfrm>
            <a:off x="823716" y="427624"/>
            <a:ext cx="7020476" cy="1163700"/>
          </a:xfrm>
          <a:prstGeom prst="rect">
            <a:avLst/>
          </a:prstGeom>
          <a:noFill/>
          <a:ln>
            <a:noFill/>
          </a:ln>
        </p:spPr>
        <p:txBody>
          <a:bodyPr spcFirstLastPara="1" wrap="square" lIns="0" tIns="0" rIns="0" bIns="0" anchor="b" anchorCtr="0">
            <a:noAutofit/>
          </a:bodyPr>
          <a:lstStyle>
            <a:lvl1pPr lvl="0" algn="l">
              <a:lnSpc>
                <a:spcPct val="113000"/>
              </a:lnSpc>
              <a:spcBef>
                <a:spcPts val="0"/>
              </a:spcBef>
              <a:spcAft>
                <a:spcPts val="0"/>
              </a:spcAft>
              <a:buClr>
                <a:srgbClr val="B32503"/>
              </a:buClr>
              <a:buSzPts val="2400"/>
              <a:buNone/>
              <a:defRPr sz="2400">
                <a:solidFill>
                  <a:srgbClr val="B32503"/>
                </a:solidFill>
              </a:defRPr>
            </a:lvl1pPr>
            <a:lvl2pPr lvl="1" algn="l">
              <a:lnSpc>
                <a:spcPct val="113000"/>
              </a:lnSpc>
              <a:spcBef>
                <a:spcPts val="0"/>
              </a:spcBef>
              <a:spcAft>
                <a:spcPts val="0"/>
              </a:spcAft>
              <a:buSzPts val="1100"/>
              <a:buNone/>
              <a:defRPr/>
            </a:lvl2pPr>
            <a:lvl3pPr lvl="2" algn="l">
              <a:lnSpc>
                <a:spcPct val="113000"/>
              </a:lnSpc>
              <a:spcBef>
                <a:spcPts val="0"/>
              </a:spcBef>
              <a:spcAft>
                <a:spcPts val="0"/>
              </a:spcAft>
              <a:buSzPts val="1100"/>
              <a:buNone/>
              <a:defRPr/>
            </a:lvl3pPr>
            <a:lvl4pPr lvl="3" algn="l">
              <a:lnSpc>
                <a:spcPct val="113000"/>
              </a:lnSpc>
              <a:spcBef>
                <a:spcPts val="0"/>
              </a:spcBef>
              <a:spcAft>
                <a:spcPts val="0"/>
              </a:spcAft>
              <a:buSzPts val="1100"/>
              <a:buNone/>
              <a:defRPr/>
            </a:lvl4pPr>
            <a:lvl5pPr lvl="4" algn="l">
              <a:lnSpc>
                <a:spcPct val="113000"/>
              </a:lnSpc>
              <a:spcBef>
                <a:spcPts val="0"/>
              </a:spcBef>
              <a:spcAft>
                <a:spcPts val="0"/>
              </a:spcAft>
              <a:buSzPts val="1100"/>
              <a:buNone/>
              <a:defRPr/>
            </a:lvl5pPr>
            <a:lvl6pPr lvl="5" algn="l">
              <a:lnSpc>
                <a:spcPct val="166666"/>
              </a:lnSpc>
              <a:spcBef>
                <a:spcPts val="0"/>
              </a:spcBef>
              <a:spcAft>
                <a:spcPts val="0"/>
              </a:spcAft>
              <a:buSzPts val="1100"/>
              <a:buNone/>
              <a:defRPr/>
            </a:lvl6pPr>
            <a:lvl7pPr lvl="6" algn="l">
              <a:lnSpc>
                <a:spcPct val="166666"/>
              </a:lnSpc>
              <a:spcBef>
                <a:spcPts val="0"/>
              </a:spcBef>
              <a:spcAft>
                <a:spcPts val="0"/>
              </a:spcAft>
              <a:buSzPts val="1100"/>
              <a:buNone/>
              <a:defRPr/>
            </a:lvl7pPr>
            <a:lvl8pPr lvl="7" algn="l">
              <a:lnSpc>
                <a:spcPct val="166666"/>
              </a:lnSpc>
              <a:spcBef>
                <a:spcPts val="0"/>
              </a:spcBef>
              <a:spcAft>
                <a:spcPts val="0"/>
              </a:spcAft>
              <a:buSzPts val="1100"/>
              <a:buNone/>
              <a:defRPr/>
            </a:lvl8pPr>
            <a:lvl9pPr lvl="8" algn="l">
              <a:lnSpc>
                <a:spcPct val="166666"/>
              </a:lnSpc>
              <a:spcBef>
                <a:spcPts val="0"/>
              </a:spcBef>
              <a:spcAft>
                <a:spcPts val="0"/>
              </a:spcAft>
              <a:buSzPts val="1100"/>
              <a:buNone/>
              <a:defRPr/>
            </a:lvl9pPr>
          </a:lstStyle>
          <a:p>
            <a:endParaRPr/>
          </a:p>
        </p:txBody>
      </p:sp>
      <p:pic>
        <p:nvPicPr>
          <p:cNvPr id="17" name="Google Shape;17;p2"/>
          <p:cNvPicPr preferRelativeResize="0"/>
          <p:nvPr/>
        </p:nvPicPr>
        <p:blipFill>
          <a:blip r:embed="rId4">
            <a:alphaModFix/>
          </a:blip>
          <a:stretch>
            <a:fillRect/>
          </a:stretch>
        </p:blipFill>
        <p:spPr>
          <a:xfrm>
            <a:off x="6944425" y="4350114"/>
            <a:ext cx="1731200" cy="792875"/>
          </a:xfrm>
          <a:prstGeom prst="rect">
            <a:avLst/>
          </a:prstGeom>
          <a:noFill/>
          <a:ln>
            <a:noFill/>
          </a:ln>
        </p:spPr>
      </p:pic>
      <p:pic>
        <p:nvPicPr>
          <p:cNvPr id="18" name="Google Shape;18;p2"/>
          <p:cNvPicPr preferRelativeResize="0"/>
          <p:nvPr/>
        </p:nvPicPr>
        <p:blipFill>
          <a:blip r:embed="rId5">
            <a:alphaModFix/>
          </a:blip>
          <a:stretch>
            <a:fillRect/>
          </a:stretch>
        </p:blipFill>
        <p:spPr>
          <a:xfrm>
            <a:off x="2489900" y="4237784"/>
            <a:ext cx="2178025" cy="930925"/>
          </a:xfrm>
          <a:prstGeom prst="rect">
            <a:avLst/>
          </a:prstGeom>
          <a:noFill/>
          <a:ln>
            <a:noFill/>
          </a:ln>
        </p:spPr>
      </p:pic>
      <p:pic>
        <p:nvPicPr>
          <p:cNvPr id="19" name="Google Shape;19;p2"/>
          <p:cNvPicPr preferRelativeResize="0"/>
          <p:nvPr/>
        </p:nvPicPr>
        <p:blipFill>
          <a:blip r:embed="rId6">
            <a:alphaModFix/>
          </a:blip>
          <a:stretch>
            <a:fillRect/>
          </a:stretch>
        </p:blipFill>
        <p:spPr>
          <a:xfrm>
            <a:off x="4942260" y="4184218"/>
            <a:ext cx="1892690" cy="979550"/>
          </a:xfrm>
          <a:prstGeom prst="rect">
            <a:avLst/>
          </a:prstGeom>
          <a:noFill/>
          <a:ln>
            <a:noFill/>
          </a:ln>
        </p:spPr>
      </p:pic>
      <p:pic>
        <p:nvPicPr>
          <p:cNvPr id="20" name="Google Shape;20;p2"/>
          <p:cNvPicPr preferRelativeResize="0"/>
          <p:nvPr/>
        </p:nvPicPr>
        <p:blipFill rotWithShape="1">
          <a:blip r:embed="rId7">
            <a:alphaModFix/>
          </a:blip>
          <a:srcRect l="9298" t="7265" r="14921" b="12811"/>
          <a:stretch/>
        </p:blipFill>
        <p:spPr>
          <a:xfrm>
            <a:off x="8232749" y="3277176"/>
            <a:ext cx="755624" cy="561900"/>
          </a:xfrm>
          <a:prstGeom prst="rect">
            <a:avLst/>
          </a:prstGeom>
          <a:noFill/>
          <a:ln>
            <a:noFill/>
          </a:ln>
        </p:spPr>
      </p:pic>
      <p:pic>
        <p:nvPicPr>
          <p:cNvPr id="11" name="Google Shape;11;p2"/>
          <p:cNvPicPr preferRelativeResize="0"/>
          <p:nvPr/>
        </p:nvPicPr>
        <p:blipFill rotWithShape="1">
          <a:blip r:embed="rId8">
            <a:alphaModFix/>
          </a:blip>
          <a:srcRect l="24124" t="27668" r="23453" b="27961"/>
          <a:stretch/>
        </p:blipFill>
        <p:spPr>
          <a:xfrm>
            <a:off x="6834600" y="1788607"/>
            <a:ext cx="2068240" cy="14101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_gut" type="titleOnly">
  <p:cSld name="TITLE_ONLY">
    <p:spTree>
      <p:nvGrpSpPr>
        <p:cNvPr id="1" name="Shape 21"/>
        <p:cNvGrpSpPr/>
        <p:nvPr/>
      </p:nvGrpSpPr>
      <p:grpSpPr>
        <a:xfrm>
          <a:off x="0" y="0"/>
          <a:ext cx="0" cy="0"/>
          <a:chOff x="0" y="0"/>
          <a:chExt cx="0" cy="0"/>
        </a:xfrm>
      </p:grpSpPr>
      <p:sp>
        <p:nvSpPr>
          <p:cNvPr id="8" name="Rechteck 7">
            <a:extLst>
              <a:ext uri="{FF2B5EF4-FFF2-40B4-BE49-F238E27FC236}">
                <a16:creationId xmlns:a16="http://schemas.microsoft.com/office/drawing/2014/main" id="{2D8F9D56-B48C-5C4A-ABA8-8AB44F2793DE}"/>
              </a:ext>
            </a:extLst>
          </p:cNvPr>
          <p:cNvSpPr/>
          <p:nvPr userDrawn="1"/>
        </p:nvSpPr>
        <p:spPr>
          <a:xfrm>
            <a:off x="143040" y="939014"/>
            <a:ext cx="8908181" cy="4096550"/>
          </a:xfrm>
          <a:prstGeom prst="rect">
            <a:avLst/>
          </a:prstGeom>
          <a:solidFill>
            <a:srgbClr val="005191">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22;p3"/>
          <p:cNvSpPr txBox="1">
            <a:spLocks noGrp="1"/>
          </p:cNvSpPr>
          <p:nvPr>
            <p:ph type="title" hasCustomPrompt="1"/>
          </p:nvPr>
        </p:nvSpPr>
        <p:spPr>
          <a:xfrm>
            <a:off x="130629" y="50242"/>
            <a:ext cx="7978392" cy="803867"/>
          </a:xfrm>
          <a:prstGeom prst="rect">
            <a:avLst/>
          </a:prstGeom>
          <a:noFill/>
          <a:ln>
            <a:noFill/>
          </a:ln>
        </p:spPr>
        <p:txBody>
          <a:bodyPr spcFirstLastPara="1" wrap="square" lIns="0" tIns="0" rIns="0" bIns="0" anchor="ctr" anchorCtr="0">
            <a:noAutofit/>
          </a:bodyPr>
          <a:lstStyle>
            <a:lvl1pPr lvl="0" algn="ctr">
              <a:lnSpc>
                <a:spcPct val="113000"/>
              </a:lnSpc>
              <a:spcBef>
                <a:spcPts val="0"/>
              </a:spcBef>
              <a:spcAft>
                <a:spcPts val="0"/>
              </a:spcAft>
              <a:buSzPts val="2400"/>
              <a:buNone/>
              <a:defRPr sz="2400" b="1">
                <a:solidFill>
                  <a:srgbClr val="005191"/>
                </a:solidFill>
              </a:defRPr>
            </a:lvl1pPr>
            <a:lvl2pPr lvl="1" algn="l">
              <a:lnSpc>
                <a:spcPct val="113000"/>
              </a:lnSpc>
              <a:spcBef>
                <a:spcPts val="0"/>
              </a:spcBef>
              <a:spcAft>
                <a:spcPts val="0"/>
              </a:spcAft>
              <a:buSzPts val="2400"/>
              <a:buNone/>
              <a:defRPr sz="2400"/>
            </a:lvl2pPr>
            <a:lvl3pPr lvl="2" algn="l">
              <a:lnSpc>
                <a:spcPct val="113000"/>
              </a:lnSpc>
              <a:spcBef>
                <a:spcPts val="0"/>
              </a:spcBef>
              <a:spcAft>
                <a:spcPts val="0"/>
              </a:spcAft>
              <a:buSzPts val="2400"/>
              <a:buNone/>
              <a:defRPr sz="2400"/>
            </a:lvl3pPr>
            <a:lvl4pPr lvl="3" algn="l">
              <a:lnSpc>
                <a:spcPct val="113000"/>
              </a:lnSpc>
              <a:spcBef>
                <a:spcPts val="0"/>
              </a:spcBef>
              <a:spcAft>
                <a:spcPts val="0"/>
              </a:spcAft>
              <a:buSzPts val="2400"/>
              <a:buNone/>
              <a:defRPr sz="2400"/>
            </a:lvl4pPr>
            <a:lvl5pPr lvl="4" algn="l">
              <a:lnSpc>
                <a:spcPct val="113000"/>
              </a:lnSpc>
              <a:spcBef>
                <a:spcPts val="0"/>
              </a:spcBef>
              <a:spcAft>
                <a:spcPts val="0"/>
              </a:spcAft>
              <a:buSzPts val="2400"/>
              <a:buNone/>
              <a:defRPr sz="2400"/>
            </a:lvl5pPr>
            <a:lvl6pPr lvl="5" algn="l">
              <a:lnSpc>
                <a:spcPct val="136363"/>
              </a:lnSpc>
              <a:spcBef>
                <a:spcPts val="0"/>
              </a:spcBef>
              <a:spcAft>
                <a:spcPts val="0"/>
              </a:spcAft>
              <a:buSzPts val="2400"/>
              <a:buNone/>
              <a:defRPr sz="2400"/>
            </a:lvl6pPr>
            <a:lvl7pPr lvl="6" algn="l">
              <a:lnSpc>
                <a:spcPct val="136363"/>
              </a:lnSpc>
              <a:spcBef>
                <a:spcPts val="0"/>
              </a:spcBef>
              <a:spcAft>
                <a:spcPts val="0"/>
              </a:spcAft>
              <a:buSzPts val="2400"/>
              <a:buNone/>
              <a:defRPr sz="2400"/>
            </a:lvl7pPr>
            <a:lvl8pPr lvl="7" algn="l">
              <a:lnSpc>
                <a:spcPct val="136363"/>
              </a:lnSpc>
              <a:spcBef>
                <a:spcPts val="0"/>
              </a:spcBef>
              <a:spcAft>
                <a:spcPts val="0"/>
              </a:spcAft>
              <a:buSzPts val="2400"/>
              <a:buNone/>
              <a:defRPr sz="2400"/>
            </a:lvl8pPr>
            <a:lvl9pPr lvl="8" algn="l">
              <a:lnSpc>
                <a:spcPct val="136363"/>
              </a:lnSpc>
              <a:spcBef>
                <a:spcPts val="0"/>
              </a:spcBef>
              <a:spcAft>
                <a:spcPts val="0"/>
              </a:spcAft>
              <a:buSzPts val="2400"/>
              <a:buNone/>
              <a:defRPr sz="2400"/>
            </a:lvl9pPr>
          </a:lstStyle>
          <a:p>
            <a:br>
              <a:rPr lang="de-DE"/>
            </a:br>
            <a:endParaRPr/>
          </a:p>
        </p:txBody>
      </p:sp>
      <p:cxnSp>
        <p:nvCxnSpPr>
          <p:cNvPr id="11" name="Google Shape;8;p1">
            <a:extLst>
              <a:ext uri="{FF2B5EF4-FFF2-40B4-BE49-F238E27FC236}">
                <a16:creationId xmlns:a16="http://schemas.microsoft.com/office/drawing/2014/main" id="{83B2B0A7-B074-2C4C-98B9-7A14BB32E094}"/>
              </a:ext>
            </a:extLst>
          </p:cNvPr>
          <p:cNvCxnSpPr/>
          <p:nvPr userDrawn="1"/>
        </p:nvCxnSpPr>
        <p:spPr>
          <a:xfrm rot="10800000">
            <a:off x="117822" y="898657"/>
            <a:ext cx="8928600" cy="0"/>
          </a:xfrm>
          <a:prstGeom prst="straightConnector1">
            <a:avLst/>
          </a:prstGeom>
          <a:noFill/>
          <a:ln w="9525" cap="flat" cmpd="sng">
            <a:solidFill>
              <a:srgbClr val="005190"/>
            </a:solidFill>
            <a:prstDash val="solid"/>
            <a:round/>
            <a:headEnd type="none" w="sm" len="sm"/>
            <a:tailEnd type="none" w="sm" len="sm"/>
          </a:ln>
        </p:spPr>
      </p:cxnSp>
      <p:pic>
        <p:nvPicPr>
          <p:cNvPr id="12" name="Google Shape;9;p1">
            <a:extLst>
              <a:ext uri="{FF2B5EF4-FFF2-40B4-BE49-F238E27FC236}">
                <a16:creationId xmlns:a16="http://schemas.microsoft.com/office/drawing/2014/main" id="{C47D543F-1BCC-344C-A950-52B5BC9F5371}"/>
              </a:ext>
            </a:extLst>
          </p:cNvPr>
          <p:cNvPicPr preferRelativeResize="0"/>
          <p:nvPr userDrawn="1"/>
        </p:nvPicPr>
        <p:blipFill rotWithShape="1">
          <a:blip r:embed="rId2">
            <a:alphaModFix/>
          </a:blip>
          <a:srcRect/>
          <a:stretch/>
        </p:blipFill>
        <p:spPr>
          <a:xfrm>
            <a:off x="8203223" y="178425"/>
            <a:ext cx="828623" cy="528369"/>
          </a:xfrm>
          <a:prstGeom prst="rect">
            <a:avLst/>
          </a:prstGeom>
          <a:noFill/>
          <a:ln>
            <a:noFill/>
          </a:ln>
        </p:spPr>
      </p:pic>
      <p:sp>
        <p:nvSpPr>
          <p:cNvPr id="2" name="Textfeld 1">
            <a:extLst>
              <a:ext uri="{FF2B5EF4-FFF2-40B4-BE49-F238E27FC236}">
                <a16:creationId xmlns:a16="http://schemas.microsoft.com/office/drawing/2014/main" id="{BE921E67-02DF-0B43-BA6B-E610948A640B}"/>
              </a:ext>
            </a:extLst>
          </p:cNvPr>
          <p:cNvSpPr txBox="1"/>
          <p:nvPr userDrawn="1"/>
        </p:nvSpPr>
        <p:spPr>
          <a:xfrm>
            <a:off x="8739737" y="4943501"/>
            <a:ext cx="378703" cy="276999"/>
          </a:xfrm>
          <a:prstGeom prst="rect">
            <a:avLst/>
          </a:prstGeom>
          <a:noFill/>
        </p:spPr>
        <p:txBody>
          <a:bodyPr wrap="square" lIns="0" tIns="0" rIns="0" bIns="0" rtlCol="0">
            <a:noAutofit/>
          </a:bodyPr>
          <a:lstStyle/>
          <a:p>
            <a:pPr algn="r"/>
            <a:fld id="{A15E1AB7-26C0-E040-A5DA-22A10F6A163D}" type="slidenum">
              <a:rPr lang="en-GB" sz="1200"/>
              <a:pPr algn="r"/>
              <a:t>‹Nr.›</a:t>
            </a:fld>
            <a:endParaRPr lang="en-GB" sz="12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7" name="Google Shape;7;p1"/>
          <p:cNvSpPr txBox="1">
            <a:spLocks noGrp="1"/>
          </p:cNvSpPr>
          <p:nvPr>
            <p:ph type="body" idx="1"/>
          </p:nvPr>
        </p:nvSpPr>
        <p:spPr>
          <a:xfrm>
            <a:off x="684610" y="1113235"/>
            <a:ext cx="7776000" cy="3349200"/>
          </a:xfrm>
          <a:prstGeom prst="rect">
            <a:avLst/>
          </a:prstGeom>
          <a:noFill/>
          <a:ln>
            <a:noFill/>
          </a:ln>
        </p:spPr>
        <p:txBody>
          <a:bodyPr spcFirstLastPara="1" wrap="square" lIns="0" tIns="0" rIns="0" bIns="0" anchor="t" anchorCtr="0">
            <a:noAutofit/>
          </a:bodyPr>
          <a:lstStyle>
            <a:lvl1pPr marL="457200" marR="0" lvl="0" indent="-228600" algn="l" rtl="0">
              <a:lnSpc>
                <a:spcPct val="102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L="914400" marR="0" lvl="1" indent="-317500" algn="l" rtl="0">
              <a:lnSpc>
                <a:spcPct val="102000"/>
              </a:lnSpc>
              <a:spcBef>
                <a:spcPts val="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102000"/>
              </a:lnSpc>
              <a:spcBef>
                <a:spcPts val="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102000"/>
              </a:lnSpc>
              <a:spcBef>
                <a:spcPts val="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102000"/>
              </a:lnSpc>
              <a:spcBef>
                <a:spcPts val="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228600" algn="l" rtl="0">
              <a:lnSpc>
                <a:spcPct val="122222"/>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22222"/>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22222"/>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22222"/>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0" name="Google Shape;22;p3">
            <a:extLst>
              <a:ext uri="{FF2B5EF4-FFF2-40B4-BE49-F238E27FC236}">
                <a16:creationId xmlns:a16="http://schemas.microsoft.com/office/drawing/2014/main" id="{1FC515EA-7ACA-7848-957C-4054B203D383}"/>
              </a:ext>
            </a:extLst>
          </p:cNvPr>
          <p:cNvSpPr txBox="1">
            <a:spLocks/>
          </p:cNvSpPr>
          <p:nvPr userDrawn="1"/>
        </p:nvSpPr>
        <p:spPr>
          <a:xfrm>
            <a:off x="130629" y="50242"/>
            <a:ext cx="7978392" cy="80386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br>
              <a:rPr lang="de-DE"/>
            </a:br>
            <a:endParaRPr lang="de-DE"/>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krz.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fconventions.org/Data/cf-standard-names/77/build/cf-standard-name-table.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hub-binder.mybinder.ovh/user/atmodat-atmodat_data_checker-2o024vmi/tree/notebook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ndico.dkrz.de/event/14/"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doi.org/10.1594/WDCC/CMAQ_CCLM_HZG_200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cfconventions.org/Data/cf-standard-names/77/build/cf-standard-name-table.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29" name="Google Shape;29;p4">
            <a:hlinkClick r:id="rId3"/>
          </p:cNvPr>
          <p:cNvPicPr preferRelativeResize="0"/>
          <p:nvPr/>
        </p:nvPicPr>
        <p:blipFill rotWithShape="1">
          <a:blip r:embed="rId4">
            <a:alphaModFix/>
          </a:blip>
          <a:srcRect l="-454440" t="-190950" r="454440" b="190950"/>
          <a:stretch/>
        </p:blipFill>
        <p:spPr>
          <a:xfrm>
            <a:off x="2898417" y="1088891"/>
            <a:ext cx="1036515" cy="368601"/>
          </a:xfrm>
          <a:prstGeom prst="rect">
            <a:avLst/>
          </a:prstGeom>
          <a:noFill/>
          <a:ln>
            <a:noFill/>
          </a:ln>
        </p:spPr>
      </p:pic>
      <p:sp>
        <p:nvSpPr>
          <p:cNvPr id="30" name="Google Shape;30;p4"/>
          <p:cNvSpPr txBox="1">
            <a:spLocks noGrp="1"/>
          </p:cNvSpPr>
          <p:nvPr>
            <p:ph type="subTitle" idx="1"/>
          </p:nvPr>
        </p:nvSpPr>
        <p:spPr>
          <a:xfrm>
            <a:off x="1197588" y="2377049"/>
            <a:ext cx="6698446" cy="941100"/>
          </a:xfrm>
          <a:prstGeom prst="rect">
            <a:avLst/>
          </a:prstGeom>
          <a:noFill/>
          <a:ln>
            <a:noFill/>
          </a:ln>
        </p:spPr>
        <p:txBody>
          <a:bodyPr spcFirstLastPara="1" wrap="square" lIns="0" tIns="0" rIns="0" bIns="0" anchor="t" anchorCtr="0">
            <a:noAutofit/>
          </a:bodyPr>
          <a:lstStyle/>
          <a:p>
            <a:pPr marL="0" lvl="0" indent="0"/>
            <a:r>
              <a:rPr lang="en-GB" sz="1600" dirty="0">
                <a:solidFill>
                  <a:schemeClr val="tx1">
                    <a:lumMod val="50000"/>
                  </a:schemeClr>
                </a:solidFill>
              </a:rPr>
              <a:t>K. Heinke </a:t>
            </a:r>
            <a:r>
              <a:rPr lang="en-GB" sz="1600" dirty="0" err="1">
                <a:solidFill>
                  <a:schemeClr val="tx1">
                    <a:lumMod val="50000"/>
                  </a:schemeClr>
                </a:solidFill>
              </a:rPr>
              <a:t>Schlünzen</a:t>
            </a:r>
            <a:r>
              <a:rPr lang="en-GB" sz="1600" baseline="30000" dirty="0" err="1">
                <a:solidFill>
                  <a:schemeClr val="tx1">
                    <a:lumMod val="50000"/>
                  </a:schemeClr>
                </a:solidFill>
              </a:rPr>
              <a:t>UHH</a:t>
            </a:r>
            <a:r>
              <a:rPr lang="en-GB" sz="1600" dirty="0">
                <a:solidFill>
                  <a:schemeClr val="tx1">
                    <a:lumMod val="50000"/>
                  </a:schemeClr>
                </a:solidFill>
              </a:rPr>
              <a:t>, David </a:t>
            </a:r>
            <a:r>
              <a:rPr lang="en-GB" sz="1600" dirty="0" err="1">
                <a:solidFill>
                  <a:schemeClr val="tx1">
                    <a:lumMod val="50000"/>
                  </a:schemeClr>
                </a:solidFill>
              </a:rPr>
              <a:t>Grawe</a:t>
            </a:r>
            <a:r>
              <a:rPr lang="en-GB" sz="1600" baseline="30000" dirty="0" err="1">
                <a:solidFill>
                  <a:schemeClr val="tx1">
                    <a:lumMod val="50000"/>
                  </a:schemeClr>
                </a:solidFill>
              </a:rPr>
              <a:t>UHH</a:t>
            </a:r>
            <a:r>
              <a:rPr lang="en-GB" sz="1600" dirty="0">
                <a:solidFill>
                  <a:schemeClr val="tx1">
                    <a:lumMod val="50000"/>
                  </a:schemeClr>
                </a:solidFill>
              </a:rPr>
              <a:t>, Vivien </a:t>
            </a:r>
            <a:r>
              <a:rPr lang="en-GB" sz="1600" dirty="0" err="1">
                <a:solidFill>
                  <a:schemeClr val="tx1">
                    <a:lumMod val="50000"/>
                  </a:schemeClr>
                </a:solidFill>
              </a:rPr>
              <a:t>Voss</a:t>
            </a:r>
            <a:r>
              <a:rPr lang="en-GB" sz="1600" baseline="30000" dirty="0" err="1">
                <a:solidFill>
                  <a:schemeClr val="tx1">
                    <a:lumMod val="50000"/>
                  </a:schemeClr>
                </a:solidFill>
              </a:rPr>
              <a:t>UHH</a:t>
            </a:r>
            <a:endParaRPr lang="en-GB" sz="1600" dirty="0">
              <a:solidFill>
                <a:schemeClr val="tx1">
                  <a:lumMod val="50000"/>
                </a:schemeClr>
              </a:solidFill>
            </a:endParaRPr>
          </a:p>
          <a:p>
            <a:pPr marL="0" lvl="0" indent="0"/>
            <a:r>
              <a:rPr lang="en-GB" sz="1600" dirty="0">
                <a:solidFill>
                  <a:schemeClr val="tx1">
                    <a:lumMod val="50000"/>
                  </a:schemeClr>
                </a:solidFill>
              </a:rPr>
              <a:t>Angelika </a:t>
            </a:r>
            <a:r>
              <a:rPr lang="en-GB" sz="1600" dirty="0" err="1">
                <a:solidFill>
                  <a:schemeClr val="tx1">
                    <a:lumMod val="50000"/>
                  </a:schemeClr>
                </a:solidFill>
              </a:rPr>
              <a:t>Heil</a:t>
            </a:r>
            <a:r>
              <a:rPr lang="en-GB" sz="1600" baseline="30000" dirty="0" err="1">
                <a:solidFill>
                  <a:schemeClr val="tx1">
                    <a:lumMod val="50000"/>
                  </a:schemeClr>
                </a:solidFill>
              </a:rPr>
              <a:t>DKRZ</a:t>
            </a:r>
            <a:endParaRPr lang="en-GB" sz="1600" baseline="30000" dirty="0">
              <a:solidFill>
                <a:schemeClr val="tx1">
                  <a:lumMod val="50000"/>
                </a:schemeClr>
              </a:solidFill>
            </a:endParaRPr>
          </a:p>
          <a:p>
            <a:pPr marL="0" lvl="0" indent="0"/>
            <a:r>
              <a:rPr lang="en-GB" sz="1600" dirty="0" err="1">
                <a:solidFill>
                  <a:schemeClr val="tx1">
                    <a:lumMod val="50000"/>
                  </a:schemeClr>
                </a:solidFill>
              </a:rPr>
              <a:t>Anette</a:t>
            </a:r>
            <a:r>
              <a:rPr lang="en-GB" sz="1600" dirty="0">
                <a:solidFill>
                  <a:schemeClr val="tx1">
                    <a:lumMod val="50000"/>
                  </a:schemeClr>
                </a:solidFill>
              </a:rPr>
              <a:t> </a:t>
            </a:r>
            <a:r>
              <a:rPr lang="en-GB" sz="1600" dirty="0" err="1">
                <a:solidFill>
                  <a:schemeClr val="tx1">
                    <a:lumMod val="50000"/>
                  </a:schemeClr>
                </a:solidFill>
              </a:rPr>
              <a:t>Ganske</a:t>
            </a:r>
            <a:r>
              <a:rPr lang="en-GB" sz="1600" baseline="30000" dirty="0" err="1">
                <a:solidFill>
                  <a:schemeClr val="tx1">
                    <a:lumMod val="50000"/>
                  </a:schemeClr>
                </a:solidFill>
              </a:rPr>
              <a:t>TIB</a:t>
            </a:r>
            <a:endParaRPr lang="en-GB" sz="1600" dirty="0">
              <a:solidFill>
                <a:schemeClr val="tx1">
                  <a:lumMod val="50000"/>
                </a:schemeClr>
              </a:solidFill>
            </a:endParaRPr>
          </a:p>
          <a:p>
            <a:pPr marL="0" lvl="0" indent="0"/>
            <a:r>
              <a:rPr lang="en-GB" sz="1600" dirty="0">
                <a:solidFill>
                  <a:schemeClr val="tx1">
                    <a:lumMod val="50000"/>
                  </a:schemeClr>
                </a:solidFill>
              </a:rPr>
              <a:t>Jan </a:t>
            </a:r>
            <a:r>
              <a:rPr lang="en-GB" sz="1600" dirty="0" err="1">
                <a:solidFill>
                  <a:schemeClr val="tx1">
                    <a:lumMod val="50000"/>
                  </a:schemeClr>
                </a:solidFill>
              </a:rPr>
              <a:t>Kretzschmar</a:t>
            </a:r>
            <a:r>
              <a:rPr lang="en-GB" sz="1600" baseline="30000" dirty="0" err="1">
                <a:solidFill>
                  <a:schemeClr val="tx1">
                    <a:lumMod val="50000"/>
                  </a:schemeClr>
                </a:solidFill>
              </a:rPr>
              <a:t>ULei</a:t>
            </a:r>
            <a:endParaRPr lang="en-GB" sz="1600" dirty="0">
              <a:solidFill>
                <a:schemeClr val="tx1">
                  <a:lumMod val="50000"/>
                </a:schemeClr>
              </a:solidFill>
            </a:endParaRPr>
          </a:p>
        </p:txBody>
      </p:sp>
      <p:sp>
        <p:nvSpPr>
          <p:cNvPr id="31" name="Google Shape;31;p4"/>
          <p:cNvSpPr txBox="1"/>
          <p:nvPr/>
        </p:nvSpPr>
        <p:spPr>
          <a:xfrm>
            <a:off x="808706" y="790403"/>
            <a:ext cx="8089500" cy="1053600"/>
          </a:xfrm>
          <a:prstGeom prst="rect">
            <a:avLst/>
          </a:prstGeom>
          <a:noFill/>
          <a:ln>
            <a:noFill/>
          </a:ln>
        </p:spPr>
        <p:txBody>
          <a:bodyPr spcFirstLastPara="1" wrap="square" lIns="0" tIns="0" rIns="0" bIns="0" anchor="b" anchorCtr="0">
            <a:noAutofit/>
          </a:bodyPr>
          <a:lstStyle/>
          <a:p>
            <a:pPr marL="0" lvl="0" indent="0" algn="l" rtl="0">
              <a:lnSpc>
                <a:spcPct val="113000"/>
              </a:lnSpc>
              <a:spcBef>
                <a:spcPts val="0"/>
              </a:spcBef>
              <a:spcAft>
                <a:spcPts val="0"/>
              </a:spcAft>
              <a:buNone/>
            </a:pPr>
            <a:r>
              <a:rPr lang="en-GB" sz="3200" b="1">
                <a:solidFill>
                  <a:srgbClr val="B32503"/>
                </a:solidFill>
              </a:rPr>
              <a:t>Standardized, FAIR and CF-compliant publication of urban climate model data</a:t>
            </a:r>
            <a:endParaRPr sz="3200" b="1">
              <a:solidFill>
                <a:srgbClr val="B32503"/>
              </a:solidFill>
            </a:endParaRPr>
          </a:p>
        </p:txBody>
      </p:sp>
      <p:pic>
        <p:nvPicPr>
          <p:cNvPr id="6" name="Grafik 5">
            <a:extLst>
              <a:ext uri="{FF2B5EF4-FFF2-40B4-BE49-F238E27FC236}">
                <a16:creationId xmlns:a16="http://schemas.microsoft.com/office/drawing/2014/main" id="{403A06EB-077C-6146-A3EC-77255AD093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322" y="3666922"/>
            <a:ext cx="1223690" cy="444782"/>
          </a:xfrm>
          <a:prstGeom prst="rect">
            <a:avLst/>
          </a:prstGeom>
        </p:spPr>
      </p:pic>
      <p:sp>
        <p:nvSpPr>
          <p:cNvPr id="2" name="Rechteck 1">
            <a:extLst>
              <a:ext uri="{FF2B5EF4-FFF2-40B4-BE49-F238E27FC236}">
                <a16:creationId xmlns:a16="http://schemas.microsoft.com/office/drawing/2014/main" id="{F0B1F16D-C75E-4848-97C2-1C0DE8F7B51F}"/>
              </a:ext>
            </a:extLst>
          </p:cNvPr>
          <p:cNvSpPr/>
          <p:nvPr/>
        </p:nvSpPr>
        <p:spPr>
          <a:xfrm>
            <a:off x="1536700" y="3580140"/>
            <a:ext cx="5854700" cy="738664"/>
          </a:xfrm>
          <a:prstGeom prst="rect">
            <a:avLst/>
          </a:prstGeom>
        </p:spPr>
        <p:txBody>
          <a:bodyPr wrap="square">
            <a:spAutoFit/>
          </a:bodyPr>
          <a:lstStyle/>
          <a:p>
            <a:r>
              <a:rPr lang="en-GB">
                <a:solidFill>
                  <a:schemeClr val="tx1"/>
                </a:solidFill>
                <a:latin typeface="Roboto" panose="02000000000000000000" pitchFamily="2" charset="0"/>
                <a:ea typeface="Roboto" panose="02000000000000000000" pitchFamily="2" charset="0"/>
              </a:rPr>
              <a:t>User Workshop @ EMS 2021</a:t>
            </a:r>
          </a:p>
          <a:p>
            <a:r>
              <a:rPr lang="en-GB">
                <a:solidFill>
                  <a:schemeClr val="tx1"/>
                </a:solidFill>
                <a:latin typeface="Roboto" panose="02000000000000000000" pitchFamily="2" charset="0"/>
                <a:ea typeface="Roboto" panose="02000000000000000000" pitchFamily="2" charset="0"/>
              </a:rPr>
              <a:t>Tue, 07 Sep, 11:00–12:30 (CEST) </a:t>
            </a:r>
          </a:p>
          <a:p>
            <a:r>
              <a:rPr lang="en-GB">
                <a:solidFill>
                  <a:schemeClr val="tx1"/>
                </a:solidFill>
                <a:latin typeface="Roboto" panose="02000000000000000000" pitchFamily="2" charset="0"/>
                <a:ea typeface="Roboto" panose="02000000000000000000" pitchFamily="2" charset="0"/>
              </a:rPr>
              <a:t>https://meetingorganizer.copernicus.org/EMS2021/session/41771#</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CF Standard names</a:t>
            </a:r>
            <a:endParaRPr sz="2400"/>
          </a:p>
        </p:txBody>
      </p:sp>
      <p:pic>
        <p:nvPicPr>
          <p:cNvPr id="5" name="Grafik 4">
            <a:extLst>
              <a:ext uri="{FF2B5EF4-FFF2-40B4-BE49-F238E27FC236}">
                <a16:creationId xmlns:a16="http://schemas.microsoft.com/office/drawing/2014/main" id="{4790C70D-1742-F74F-BBE5-3AEB4DD196A6}"/>
              </a:ext>
            </a:extLst>
          </p:cNvPr>
          <p:cNvPicPr>
            <a:picLocks noChangeAspect="1"/>
          </p:cNvPicPr>
          <p:nvPr/>
        </p:nvPicPr>
        <p:blipFill>
          <a:blip r:embed="rId3"/>
          <a:stretch>
            <a:fillRect/>
          </a:stretch>
        </p:blipFill>
        <p:spPr>
          <a:xfrm>
            <a:off x="0" y="940789"/>
            <a:ext cx="9144000" cy="4202711"/>
          </a:xfrm>
          <a:prstGeom prst="rect">
            <a:avLst/>
          </a:prstGeom>
        </p:spPr>
      </p:pic>
      <p:sp>
        <p:nvSpPr>
          <p:cNvPr id="3" name="Rechteck 2">
            <a:extLst>
              <a:ext uri="{FF2B5EF4-FFF2-40B4-BE49-F238E27FC236}">
                <a16:creationId xmlns:a16="http://schemas.microsoft.com/office/drawing/2014/main" id="{0F1B3746-A418-FB44-9998-DF54C2C57493}"/>
              </a:ext>
            </a:extLst>
          </p:cNvPr>
          <p:cNvSpPr/>
          <p:nvPr/>
        </p:nvSpPr>
        <p:spPr>
          <a:xfrm>
            <a:off x="1151114" y="922902"/>
            <a:ext cx="8543109" cy="338554"/>
          </a:xfrm>
          <a:prstGeom prst="rect">
            <a:avLst/>
          </a:prstGeom>
        </p:spPr>
        <p:txBody>
          <a:bodyPr wrap="square">
            <a:spAutoFit/>
          </a:bodyPr>
          <a:lstStyle/>
          <a:p>
            <a:r>
              <a:rPr lang="en-US" sz="1600" i="1" dirty="0">
                <a:solidFill>
                  <a:schemeClr val="tx1">
                    <a:lumMod val="75000"/>
                  </a:schemeClr>
                </a:solidFill>
              </a:rPr>
              <a:t>  </a:t>
            </a:r>
            <a:r>
              <a:rPr lang="en-US" dirty="0">
                <a:solidFill>
                  <a:schemeClr val="tx1">
                    <a:lumMod val="50000"/>
                  </a:schemeClr>
                </a:solidFill>
                <a:hlinkClick r:id="rId4">
                  <a:extLst>
                    <a:ext uri="{A12FA001-AC4F-418D-AE19-62706E023703}">
                      <ahyp:hlinkClr xmlns:ahyp="http://schemas.microsoft.com/office/drawing/2018/hyperlinkcolor" val="tx"/>
                    </a:ext>
                  </a:extLst>
                </a:hlinkClick>
              </a:rPr>
              <a:t>https://cfconventions.org/Data/cf-standard-names/77/build/cf-standard-name-table.html</a:t>
            </a:r>
            <a:r>
              <a:rPr lang="en-US" dirty="0">
                <a:solidFill>
                  <a:schemeClr val="tx1">
                    <a:lumMod val="50000"/>
                  </a:schemeClr>
                </a:solidFill>
              </a:rPr>
              <a:t> </a:t>
            </a:r>
            <a:endParaRPr lang="en-GB" dirty="0">
              <a:solidFill>
                <a:schemeClr val="tx1">
                  <a:lumMod val="50000"/>
                </a:schemeClr>
              </a:solidFill>
            </a:endParaRPr>
          </a:p>
        </p:txBody>
      </p:sp>
    </p:spTree>
    <p:extLst>
      <p:ext uri="{BB962C8B-B14F-4D97-AF65-F5344CB8AC3E}">
        <p14:creationId xmlns:p14="http://schemas.microsoft.com/office/powerpoint/2010/main" val="332577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CF Standard names</a:t>
            </a:r>
            <a:endParaRPr sz="2400"/>
          </a:p>
        </p:txBody>
      </p:sp>
      <p:sp>
        <p:nvSpPr>
          <p:cNvPr id="2" name="Rechteck 1">
            <a:extLst>
              <a:ext uri="{FF2B5EF4-FFF2-40B4-BE49-F238E27FC236}">
                <a16:creationId xmlns:a16="http://schemas.microsoft.com/office/drawing/2014/main" id="{30ECC51C-647F-4644-AF4B-376B6E14B744}"/>
              </a:ext>
            </a:extLst>
          </p:cNvPr>
          <p:cNvSpPr/>
          <p:nvPr/>
        </p:nvSpPr>
        <p:spPr>
          <a:xfrm>
            <a:off x="182880" y="994704"/>
            <a:ext cx="8865325" cy="3477875"/>
          </a:xfrm>
          <a:prstGeom prst="rect">
            <a:avLst/>
          </a:prstGeom>
        </p:spPr>
        <p:txBody>
          <a:bodyPr wrap="square">
            <a:spAutoFit/>
          </a:bodyPr>
          <a:lstStyle/>
          <a:p>
            <a:pPr marL="342900" indent="-342900">
              <a:buFont typeface="Courier New" panose="02070309020205020404" pitchFamily="49" charset="0"/>
              <a:buChar char="o"/>
            </a:pPr>
            <a:endParaRPr lang="en-US" sz="2000" dirty="0">
              <a:solidFill>
                <a:schemeClr val="tx1">
                  <a:lumMod val="75000"/>
                </a:schemeClr>
              </a:solidFill>
            </a:endParaRPr>
          </a:p>
          <a:p>
            <a:pPr marL="342900" indent="-342900">
              <a:buFont typeface="Courier New" panose="02070309020205020404" pitchFamily="49" charset="0"/>
              <a:buChar char="o"/>
            </a:pPr>
            <a:r>
              <a:rPr lang="en-US" sz="2000" dirty="0">
                <a:solidFill>
                  <a:schemeClr val="tx1">
                    <a:lumMod val="50000"/>
                  </a:schemeClr>
                </a:solidFill>
              </a:rPr>
              <a:t>New CF standard names can be proposed to the CF community.</a:t>
            </a:r>
          </a:p>
          <a:p>
            <a:r>
              <a:rPr lang="en-US" sz="2000" dirty="0">
                <a:solidFill>
                  <a:schemeClr val="tx1">
                    <a:lumMod val="50000"/>
                  </a:schemeClr>
                </a:solidFill>
              </a:rPr>
              <a:t> </a:t>
            </a:r>
          </a:p>
          <a:p>
            <a:pPr marL="342900" indent="-342900">
              <a:spcBef>
                <a:spcPts val="1200"/>
              </a:spcBef>
              <a:buFont typeface="Courier New" panose="02070309020205020404" pitchFamily="49" charset="0"/>
              <a:buChar char="o"/>
            </a:pPr>
            <a:r>
              <a:rPr lang="en-US" sz="2000" dirty="0">
                <a:solidFill>
                  <a:schemeClr val="tx1">
                    <a:lumMod val="50000"/>
                  </a:schemeClr>
                </a:solidFill>
              </a:rPr>
              <a:t>The CF community publicly discusses proposals in terms of (a) consistency with the CF rules and (b) relevance. </a:t>
            </a:r>
          </a:p>
          <a:p>
            <a:pPr>
              <a:spcBef>
                <a:spcPts val="1200"/>
              </a:spcBef>
            </a:pPr>
            <a:endParaRPr lang="en-US" sz="2000" dirty="0">
              <a:solidFill>
                <a:schemeClr val="tx1">
                  <a:lumMod val="50000"/>
                </a:schemeClr>
              </a:solidFill>
            </a:endParaRPr>
          </a:p>
          <a:p>
            <a:pPr marL="342900" indent="-342900">
              <a:buFont typeface="Courier New" panose="02070309020205020404" pitchFamily="49" charset="0"/>
              <a:buChar char="o"/>
            </a:pPr>
            <a:r>
              <a:rPr lang="en-US" sz="2000" dirty="0">
                <a:solidFill>
                  <a:schemeClr val="tx1">
                    <a:lumMod val="50000"/>
                  </a:schemeClr>
                </a:solidFill>
              </a:rPr>
              <a:t>AtMoDat project has recently proposed standard names for</a:t>
            </a:r>
            <a:br>
              <a:rPr lang="en-US" sz="2000" dirty="0">
                <a:solidFill>
                  <a:schemeClr val="tx1">
                    <a:lumMod val="50000"/>
                  </a:schemeClr>
                </a:solidFill>
              </a:rPr>
            </a:br>
            <a:r>
              <a:rPr lang="en-US" sz="2000" dirty="0">
                <a:solidFill>
                  <a:schemeClr val="tx1">
                    <a:lumMod val="50000"/>
                  </a:schemeClr>
                </a:solidFill>
              </a:rPr>
              <a:t>airborne pollen concentrations</a:t>
            </a:r>
          </a:p>
          <a:p>
            <a:endParaRPr lang="en-US" sz="2000" dirty="0">
              <a:solidFill>
                <a:schemeClr val="tx1">
                  <a:lumMod val="75000"/>
                </a:schemeClr>
              </a:solidFill>
            </a:endParaRPr>
          </a:p>
          <a:p>
            <a:pPr marL="342900" indent="-342900">
              <a:buFont typeface="Courier New" panose="02070309020205020404" pitchFamily="49" charset="0"/>
              <a:buChar char="o"/>
            </a:pPr>
            <a:endParaRPr lang="en-US" sz="2000" dirty="0">
              <a:solidFill>
                <a:schemeClr val="tx1">
                  <a:lumMod val="75000"/>
                </a:schemeClr>
              </a:solidFill>
            </a:endParaRPr>
          </a:p>
        </p:txBody>
      </p:sp>
    </p:spTree>
    <p:extLst>
      <p:ext uri="{BB962C8B-B14F-4D97-AF65-F5344CB8AC3E}">
        <p14:creationId xmlns:p14="http://schemas.microsoft.com/office/powerpoint/2010/main" val="28369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Proposed CF Standard Name for Pollen</a:t>
            </a:r>
            <a:endParaRPr sz="2400"/>
          </a:p>
        </p:txBody>
      </p:sp>
      <p:sp>
        <p:nvSpPr>
          <p:cNvPr id="4" name="Textfeld 3">
            <a:extLst>
              <a:ext uri="{FF2B5EF4-FFF2-40B4-BE49-F238E27FC236}">
                <a16:creationId xmlns:a16="http://schemas.microsoft.com/office/drawing/2014/main" id="{236D52D4-DCDB-6640-920E-5AF8BD15B7D3}"/>
              </a:ext>
            </a:extLst>
          </p:cNvPr>
          <p:cNvSpPr txBox="1"/>
          <p:nvPr/>
        </p:nvSpPr>
        <p:spPr>
          <a:xfrm>
            <a:off x="72042" y="870851"/>
            <a:ext cx="8856617" cy="4708981"/>
          </a:xfrm>
          <a:prstGeom prst="rect">
            <a:avLst/>
          </a:prstGeom>
          <a:noFill/>
        </p:spPr>
        <p:txBody>
          <a:bodyPr wrap="square" rtlCol="0">
            <a:spAutoFit/>
          </a:bodyPr>
          <a:lstStyle/>
          <a:p>
            <a:r>
              <a:rPr lang="de-DE" sz="1000" dirty="0" err="1"/>
              <a:t>float</a:t>
            </a:r>
            <a:r>
              <a:rPr lang="de-DE" sz="1000" dirty="0"/>
              <a:t> </a:t>
            </a:r>
            <a:r>
              <a:rPr lang="de-DE" sz="1000" dirty="0" err="1"/>
              <a:t>pollen_conc</a:t>
            </a:r>
            <a:r>
              <a:rPr lang="de-DE" sz="1000" dirty="0"/>
              <a:t>(</a:t>
            </a:r>
            <a:r>
              <a:rPr lang="de-DE" sz="1000" dirty="0" err="1"/>
              <a:t>time,lev,lat,lon,taxon</a:t>
            </a:r>
            <a:r>
              <a:rPr lang="de-DE" sz="1000" dirty="0"/>
              <a:t>) ;</a:t>
            </a:r>
          </a:p>
          <a:p>
            <a:r>
              <a:rPr lang="de-DE" sz="1000" dirty="0" err="1"/>
              <a:t>pollen_conc:standard_name</a:t>
            </a:r>
            <a:r>
              <a:rPr lang="de-DE" sz="1000" dirty="0"/>
              <a:t> = "</a:t>
            </a:r>
            <a:r>
              <a:rPr lang="de-DE" sz="1000" dirty="0" err="1">
                <a:solidFill>
                  <a:schemeClr val="accent1"/>
                </a:solidFill>
              </a:rPr>
              <a:t>number_concentration_of_biological_taxon_pollen_grains_in_air</a:t>
            </a:r>
            <a:r>
              <a:rPr lang="de-DE" sz="1000" dirty="0"/>
              <a:t>“ ;</a:t>
            </a:r>
          </a:p>
          <a:p>
            <a:r>
              <a:rPr lang="de-DE" sz="1000" dirty="0" err="1"/>
              <a:t>pollen_conc:units</a:t>
            </a:r>
            <a:r>
              <a:rPr lang="de-DE" sz="1000" dirty="0"/>
              <a:t> = „m-3“ ;</a:t>
            </a:r>
          </a:p>
          <a:p>
            <a:r>
              <a:rPr lang="de-DE" sz="1000" dirty="0" err="1"/>
              <a:t>pollen_conc:</a:t>
            </a:r>
            <a:r>
              <a:rPr lang="de-DE" sz="1000" dirty="0" err="1">
                <a:solidFill>
                  <a:schemeClr val="accent1"/>
                </a:solidFill>
              </a:rPr>
              <a:t>coordinates</a:t>
            </a:r>
            <a:r>
              <a:rPr lang="de-DE" sz="1000" dirty="0">
                <a:solidFill>
                  <a:schemeClr val="accent1"/>
                </a:solidFill>
              </a:rPr>
              <a:t> = "</a:t>
            </a:r>
            <a:r>
              <a:rPr lang="de-DE" sz="1000" dirty="0" err="1">
                <a:solidFill>
                  <a:schemeClr val="accent1"/>
                </a:solidFill>
              </a:rPr>
              <a:t>taxon_lsid</a:t>
            </a:r>
            <a:r>
              <a:rPr lang="de-DE" sz="1000" dirty="0">
                <a:solidFill>
                  <a:schemeClr val="accent1"/>
                </a:solidFill>
              </a:rPr>
              <a:t> </a:t>
            </a:r>
            <a:r>
              <a:rPr lang="de-DE" sz="1000" dirty="0" err="1">
                <a:solidFill>
                  <a:schemeClr val="accent1"/>
                </a:solidFill>
              </a:rPr>
              <a:t>taxon_name</a:t>
            </a:r>
            <a:r>
              <a:rPr lang="de-DE" sz="1000" dirty="0"/>
              <a:t>“ ;</a:t>
            </a:r>
          </a:p>
          <a:p>
            <a:r>
              <a:rPr lang="de-DE" sz="1000" dirty="0" err="1"/>
              <a:t>pollen_conc:long_name</a:t>
            </a:r>
            <a:r>
              <a:rPr lang="de-DE" sz="1000" dirty="0"/>
              <a:t> = „</a:t>
            </a:r>
            <a:r>
              <a:rPr lang="de-DE" sz="1000" dirty="0" err="1"/>
              <a:t>airborne</a:t>
            </a:r>
            <a:r>
              <a:rPr lang="de-DE" sz="1000" dirty="0"/>
              <a:t> </a:t>
            </a:r>
            <a:r>
              <a:rPr lang="de-DE" sz="1000" dirty="0" err="1"/>
              <a:t>pollen</a:t>
            </a:r>
            <a:r>
              <a:rPr lang="de-DE" sz="1000" dirty="0"/>
              <a:t> </a:t>
            </a:r>
            <a:r>
              <a:rPr lang="de-DE" sz="1000" dirty="0" err="1"/>
              <a:t>concentration</a:t>
            </a:r>
            <a:r>
              <a:rPr lang="de-DE" sz="1000" dirty="0"/>
              <a:t>“ ;</a:t>
            </a:r>
          </a:p>
          <a:p>
            <a:r>
              <a:rPr lang="de-DE" sz="1000" dirty="0" err="1">
                <a:solidFill>
                  <a:schemeClr val="accent1"/>
                </a:solidFill>
              </a:rPr>
              <a:t>char</a:t>
            </a:r>
            <a:r>
              <a:rPr lang="de-DE" sz="1000" dirty="0">
                <a:solidFill>
                  <a:schemeClr val="accent1"/>
                </a:solidFill>
              </a:rPr>
              <a:t> </a:t>
            </a:r>
            <a:r>
              <a:rPr lang="de-DE" sz="1000" dirty="0" err="1">
                <a:solidFill>
                  <a:schemeClr val="accent1"/>
                </a:solidFill>
              </a:rPr>
              <a:t>taxon_name</a:t>
            </a:r>
            <a:r>
              <a:rPr lang="de-DE" sz="1000" dirty="0">
                <a:solidFill>
                  <a:schemeClr val="accent1"/>
                </a:solidFill>
              </a:rPr>
              <a:t>(taxon,string80) </a:t>
            </a:r>
            <a:r>
              <a:rPr lang="de-DE" sz="1000" dirty="0"/>
              <a:t>;</a:t>
            </a:r>
          </a:p>
          <a:p>
            <a:r>
              <a:rPr lang="de-DE" sz="1000" dirty="0" err="1">
                <a:solidFill>
                  <a:schemeClr val="accent1"/>
                </a:solidFill>
              </a:rPr>
              <a:t>taxon_name:standard_name</a:t>
            </a:r>
            <a:r>
              <a:rPr lang="de-DE" sz="1000" dirty="0">
                <a:solidFill>
                  <a:schemeClr val="accent1"/>
                </a:solidFill>
              </a:rPr>
              <a:t> = "</a:t>
            </a:r>
            <a:r>
              <a:rPr lang="de-DE" sz="1000" dirty="0" err="1">
                <a:solidFill>
                  <a:schemeClr val="accent1"/>
                </a:solidFill>
              </a:rPr>
              <a:t>biological_taxon_name</a:t>
            </a:r>
            <a:r>
              <a:rPr lang="de-DE" sz="1000" dirty="0">
                <a:solidFill>
                  <a:schemeClr val="accent1"/>
                </a:solidFill>
              </a:rPr>
              <a:t>“ ;</a:t>
            </a:r>
          </a:p>
          <a:p>
            <a:r>
              <a:rPr lang="de-DE" sz="1000" dirty="0" err="1"/>
              <a:t>taxon_name:long_name</a:t>
            </a:r>
            <a:r>
              <a:rPr lang="de-DE" sz="1000" dirty="0"/>
              <a:t> = „</a:t>
            </a:r>
            <a:r>
              <a:rPr lang="de-DE" sz="1000" dirty="0" err="1"/>
              <a:t>pollen</a:t>
            </a:r>
            <a:r>
              <a:rPr lang="de-DE" sz="1000" dirty="0"/>
              <a:t> (</a:t>
            </a:r>
            <a:r>
              <a:rPr lang="de-DE" sz="1000" dirty="0" err="1"/>
              <a:t>Latin</a:t>
            </a:r>
            <a:r>
              <a:rPr lang="de-DE" sz="1000" dirty="0"/>
              <a:t> </a:t>
            </a:r>
            <a:r>
              <a:rPr lang="de-DE" sz="1000" dirty="0" err="1"/>
              <a:t>name</a:t>
            </a:r>
            <a:r>
              <a:rPr lang="de-DE" sz="1000" dirty="0"/>
              <a:t>)" ;</a:t>
            </a:r>
          </a:p>
          <a:p>
            <a:r>
              <a:rPr lang="de-DE" sz="1000" dirty="0" err="1">
                <a:solidFill>
                  <a:schemeClr val="accent1"/>
                </a:solidFill>
              </a:rPr>
              <a:t>char</a:t>
            </a:r>
            <a:r>
              <a:rPr lang="de-DE" sz="1000" dirty="0">
                <a:solidFill>
                  <a:schemeClr val="accent1"/>
                </a:solidFill>
              </a:rPr>
              <a:t> </a:t>
            </a:r>
            <a:r>
              <a:rPr lang="de-DE" sz="1000" dirty="0" err="1">
                <a:solidFill>
                  <a:schemeClr val="accent1"/>
                </a:solidFill>
              </a:rPr>
              <a:t>taxon_lsid</a:t>
            </a:r>
            <a:r>
              <a:rPr lang="de-DE" sz="1000" dirty="0">
                <a:solidFill>
                  <a:schemeClr val="accent1"/>
                </a:solidFill>
              </a:rPr>
              <a:t>(taxon,string80) ;</a:t>
            </a:r>
          </a:p>
          <a:p>
            <a:r>
              <a:rPr lang="de-DE" sz="1000" dirty="0" err="1">
                <a:solidFill>
                  <a:schemeClr val="accent1"/>
                </a:solidFill>
              </a:rPr>
              <a:t>taxon_lsid:standard_name</a:t>
            </a:r>
            <a:r>
              <a:rPr lang="de-DE" sz="1000" dirty="0">
                <a:solidFill>
                  <a:schemeClr val="accent1"/>
                </a:solidFill>
              </a:rPr>
              <a:t> = "</a:t>
            </a:r>
            <a:r>
              <a:rPr lang="de-DE" sz="1000" dirty="0" err="1">
                <a:solidFill>
                  <a:schemeClr val="accent1"/>
                </a:solidFill>
              </a:rPr>
              <a:t>biological_taxon_lsid</a:t>
            </a:r>
            <a:r>
              <a:rPr lang="de-DE" sz="1000" dirty="0">
                <a:solidFill>
                  <a:schemeClr val="accent1"/>
                </a:solidFill>
              </a:rPr>
              <a:t>“ ;</a:t>
            </a:r>
          </a:p>
          <a:p>
            <a:r>
              <a:rPr lang="de-DE" sz="1000" dirty="0" err="1">
                <a:solidFill>
                  <a:schemeClr val="accent1"/>
                </a:solidFill>
              </a:rPr>
              <a:t>taxon_lsid:long_name</a:t>
            </a:r>
            <a:r>
              <a:rPr lang="de-DE" sz="1000" dirty="0">
                <a:solidFill>
                  <a:schemeClr val="accent1"/>
                </a:solidFill>
              </a:rPr>
              <a:t> = „ITIS </a:t>
            </a:r>
            <a:r>
              <a:rPr lang="de-DE" sz="1000" dirty="0" err="1">
                <a:solidFill>
                  <a:schemeClr val="accent1"/>
                </a:solidFill>
              </a:rPr>
              <a:t>identifier</a:t>
            </a:r>
            <a:r>
              <a:rPr lang="de-DE" sz="1000" dirty="0">
                <a:solidFill>
                  <a:schemeClr val="accent1"/>
                </a:solidFill>
              </a:rPr>
              <a:t>“ ;</a:t>
            </a:r>
          </a:p>
          <a:p>
            <a:r>
              <a:rPr lang="de-DE" sz="1000" dirty="0" err="1">
                <a:solidFill>
                  <a:schemeClr val="accent1"/>
                </a:solidFill>
              </a:rPr>
              <a:t>taxon_lsid:url</a:t>
            </a:r>
            <a:r>
              <a:rPr lang="de-DE" sz="1000" dirty="0">
                <a:solidFill>
                  <a:schemeClr val="accent1"/>
                </a:solidFill>
              </a:rPr>
              <a:t> = „https://www.itis.gov/“ ;</a:t>
            </a:r>
          </a:p>
          <a:p>
            <a:r>
              <a:rPr lang="de-DE" sz="1000" dirty="0" err="1"/>
              <a:t>char</a:t>
            </a:r>
            <a:r>
              <a:rPr lang="de-DE" sz="1000" dirty="0"/>
              <a:t> </a:t>
            </a:r>
            <a:r>
              <a:rPr lang="de-DE" sz="1000" dirty="0" err="1"/>
              <a:t>pollen_common_name</a:t>
            </a:r>
            <a:r>
              <a:rPr lang="de-DE" sz="1000" dirty="0"/>
              <a:t>(taxon,string80) ;</a:t>
            </a:r>
          </a:p>
          <a:p>
            <a:r>
              <a:rPr lang="de-DE" sz="1000" dirty="0" err="1"/>
              <a:t>pollen_common_name:long_name</a:t>
            </a:r>
            <a:r>
              <a:rPr lang="de-DE" sz="1000" dirty="0"/>
              <a:t> = „</a:t>
            </a:r>
            <a:r>
              <a:rPr lang="de-DE" sz="1000" dirty="0" err="1"/>
              <a:t>pollen</a:t>
            </a:r>
            <a:r>
              <a:rPr lang="de-DE" sz="1000" dirty="0"/>
              <a:t> (</a:t>
            </a:r>
            <a:r>
              <a:rPr lang="de-DE" sz="1000" dirty="0" err="1"/>
              <a:t>common</a:t>
            </a:r>
            <a:r>
              <a:rPr lang="de-DE" sz="1000" dirty="0"/>
              <a:t> </a:t>
            </a:r>
            <a:r>
              <a:rPr lang="de-DE" sz="1000" dirty="0" err="1"/>
              <a:t>name</a:t>
            </a:r>
            <a:r>
              <a:rPr lang="de-DE" sz="1000" dirty="0"/>
              <a:t>)“ ;</a:t>
            </a:r>
          </a:p>
          <a:p>
            <a:r>
              <a:rPr lang="de-DE" sz="1000" dirty="0" err="1"/>
              <a:t>pollen_common_name:description</a:t>
            </a:r>
            <a:r>
              <a:rPr lang="de-DE" sz="1000" dirty="0"/>
              <a:t> = „Common </a:t>
            </a:r>
            <a:r>
              <a:rPr lang="de-DE" sz="1000" dirty="0" err="1"/>
              <a:t>names</a:t>
            </a:r>
            <a:r>
              <a:rPr lang="de-DE" sz="1000" dirty="0"/>
              <a:t> </a:t>
            </a:r>
            <a:r>
              <a:rPr lang="de-DE" sz="1000" dirty="0" err="1"/>
              <a:t>as</a:t>
            </a:r>
            <a:r>
              <a:rPr lang="de-DE" sz="1000" dirty="0"/>
              <a:t> </a:t>
            </a:r>
            <a:r>
              <a:rPr lang="de-DE" sz="1000" dirty="0" err="1"/>
              <a:t>listed</a:t>
            </a:r>
            <a:r>
              <a:rPr lang="de-DE" sz="1000" dirty="0"/>
              <a:t> in ITIS“ ;</a:t>
            </a:r>
          </a:p>
          <a:p>
            <a:r>
              <a:rPr lang="de-DE" sz="1000" dirty="0" err="1"/>
              <a:t>pollen_common_name:url</a:t>
            </a:r>
            <a:r>
              <a:rPr lang="de-DE" sz="1000" dirty="0"/>
              <a:t> = „https://www.itis.gov/“ ;</a:t>
            </a:r>
          </a:p>
          <a:p>
            <a:br>
              <a:rPr lang="de-DE" sz="1000" dirty="0"/>
            </a:br>
            <a:r>
              <a:rPr lang="de-DE" sz="1000" u="sng" dirty="0" err="1"/>
              <a:t>data</a:t>
            </a:r>
            <a:r>
              <a:rPr lang="de-DE" sz="1000" dirty="0"/>
              <a:t>:</a:t>
            </a:r>
          </a:p>
          <a:p>
            <a:r>
              <a:rPr lang="de-DE" sz="1000" dirty="0"/>
              <a:t>time = 6., 12., ... ;</a:t>
            </a:r>
          </a:p>
          <a:p>
            <a:r>
              <a:rPr lang="de-DE" sz="1000" dirty="0" err="1"/>
              <a:t>lat</a:t>
            </a:r>
            <a:r>
              <a:rPr lang="de-DE" sz="1000" dirty="0"/>
              <a:t> = 1., 2., ... ;</a:t>
            </a:r>
          </a:p>
          <a:p>
            <a:r>
              <a:rPr lang="de-DE" sz="1000" dirty="0" err="1"/>
              <a:t>lon</a:t>
            </a:r>
            <a:r>
              <a:rPr lang="de-DE" sz="1000" dirty="0"/>
              <a:t> = 5., 6., ... ;</a:t>
            </a:r>
          </a:p>
          <a:p>
            <a:r>
              <a:rPr lang="de-DE" sz="1000" dirty="0" err="1"/>
              <a:t>pollen_conc</a:t>
            </a:r>
            <a:r>
              <a:rPr lang="de-DE" sz="1000" dirty="0"/>
              <a:t> = 0.0087, 0.28367, ... ;</a:t>
            </a:r>
          </a:p>
          <a:p>
            <a:r>
              <a:rPr lang="de-DE" sz="1000" dirty="0" err="1">
                <a:solidFill>
                  <a:schemeClr val="accent1"/>
                </a:solidFill>
              </a:rPr>
              <a:t>taxon_name</a:t>
            </a:r>
            <a:r>
              <a:rPr lang="de-DE" sz="1000" dirty="0">
                <a:solidFill>
                  <a:schemeClr val="accent1"/>
                </a:solidFill>
              </a:rPr>
              <a:t> </a:t>
            </a:r>
            <a:r>
              <a:rPr lang="de-DE" sz="1000" dirty="0"/>
              <a:t>= "</a:t>
            </a:r>
            <a:r>
              <a:rPr lang="de-DE" sz="1000" dirty="0" err="1"/>
              <a:t>Betula</a:t>
            </a:r>
            <a:r>
              <a:rPr lang="de-DE" sz="1000" dirty="0"/>
              <a:t> L.", "</a:t>
            </a:r>
            <a:r>
              <a:rPr lang="de-DE" sz="1000" dirty="0" err="1"/>
              <a:t>Poaceae</a:t>
            </a:r>
            <a:r>
              <a:rPr lang="de-DE" sz="1000" dirty="0"/>
              <a:t>", "Artemisia L.", "Ambrosia L.", "</a:t>
            </a:r>
            <a:r>
              <a:rPr lang="de-DE" sz="1000" dirty="0" err="1"/>
              <a:t>Secale</a:t>
            </a:r>
            <a:r>
              <a:rPr lang="de-DE" sz="1000" dirty="0"/>
              <a:t> L.", "</a:t>
            </a:r>
            <a:r>
              <a:rPr lang="de-DE" sz="1000" dirty="0" err="1"/>
              <a:t>Alnus</a:t>
            </a:r>
            <a:r>
              <a:rPr lang="de-DE" sz="1000" dirty="0"/>
              <a:t> Mill.";</a:t>
            </a:r>
          </a:p>
          <a:p>
            <a:r>
              <a:rPr lang="de-DE" sz="1000" dirty="0" err="1">
                <a:solidFill>
                  <a:schemeClr val="accent1"/>
                </a:solidFill>
              </a:rPr>
              <a:t>taxon_lsid</a:t>
            </a:r>
            <a:r>
              <a:rPr lang="de-DE" sz="1000" dirty="0">
                <a:solidFill>
                  <a:schemeClr val="accent1"/>
                </a:solidFill>
              </a:rPr>
              <a:t> </a:t>
            </a:r>
            <a:r>
              <a:rPr lang="de-DE" sz="1000" dirty="0"/>
              <a:t>="urn:lsid:itis.gov:itis_tsn:19478", "urn:lsid:itis.gov:itis_tsn:40351", "urn:lsid:itis.gov:itis_tsn:35431", "urn:lsid:itis.gov:itis_tsn:36495", "urn:lsid:itis.gov:itis_tsn:42089", "urn:lsid:itis.gov:itis_tsn:19466", "urn:lsid:itis.gov:itis_tsn:32928", "urn:lsid:itis.gov:itis_tsn:19505", "urn:lsid:itis.gov:itis_tsn:32989", "urn:lsid:itis.gov:itis_tsn:19461", "urn:lsid:itis.gov:itis_tsn:19276“ ;</a:t>
            </a:r>
          </a:p>
          <a:p>
            <a:r>
              <a:rPr lang="de-DE" sz="1000" dirty="0" err="1"/>
              <a:t>pollen_common_name</a:t>
            </a:r>
            <a:r>
              <a:rPr lang="de-DE" sz="1000" dirty="0"/>
              <a:t>="</a:t>
            </a:r>
            <a:r>
              <a:rPr lang="de-DE" sz="1000" dirty="0" err="1"/>
              <a:t>birch</a:t>
            </a:r>
            <a:r>
              <a:rPr lang="de-DE" sz="1000" dirty="0"/>
              <a:t>", "</a:t>
            </a:r>
            <a:r>
              <a:rPr lang="de-DE" sz="1000" dirty="0" err="1"/>
              <a:t>grasses</a:t>
            </a:r>
            <a:r>
              <a:rPr lang="de-DE" sz="1000" dirty="0"/>
              <a:t>", "</a:t>
            </a:r>
            <a:r>
              <a:rPr lang="de-DE" sz="1000" dirty="0" err="1"/>
              <a:t>sagebrush</a:t>
            </a:r>
            <a:r>
              <a:rPr lang="de-DE" sz="1000" dirty="0"/>
              <a:t>", "</a:t>
            </a:r>
            <a:r>
              <a:rPr lang="de-DE" sz="1000" dirty="0" err="1"/>
              <a:t>ragweed</a:t>
            </a:r>
            <a:r>
              <a:rPr lang="de-DE" sz="1000" dirty="0"/>
              <a:t>", "</a:t>
            </a:r>
            <a:r>
              <a:rPr lang="de-DE" sz="1000" dirty="0" err="1"/>
              <a:t>rye</a:t>
            </a:r>
            <a:r>
              <a:rPr lang="de-DE" sz="1000" dirty="0"/>
              <a:t>", "</a:t>
            </a:r>
            <a:r>
              <a:rPr lang="de-DE" sz="1000" dirty="0" err="1"/>
              <a:t>alder</a:t>
            </a:r>
            <a:r>
              <a:rPr lang="de-DE" sz="1000" dirty="0"/>
              <a:t>" ;</a:t>
            </a:r>
          </a:p>
          <a:p>
            <a:r>
              <a:rPr lang="de-DE" sz="1000" dirty="0"/>
              <a:t> </a:t>
            </a:r>
          </a:p>
          <a:p>
            <a:br>
              <a:rPr lang="de-DE" sz="1000" dirty="0"/>
            </a:br>
            <a:endParaRPr lang="en-GB" sz="1000" dirty="0"/>
          </a:p>
        </p:txBody>
      </p:sp>
      <p:sp>
        <p:nvSpPr>
          <p:cNvPr id="3" name="Rechteck 2">
            <a:extLst>
              <a:ext uri="{FF2B5EF4-FFF2-40B4-BE49-F238E27FC236}">
                <a16:creationId xmlns:a16="http://schemas.microsoft.com/office/drawing/2014/main" id="{B965E45E-9F12-5740-B8A8-B2790F48952F}"/>
              </a:ext>
            </a:extLst>
          </p:cNvPr>
          <p:cNvSpPr/>
          <p:nvPr/>
        </p:nvSpPr>
        <p:spPr>
          <a:xfrm>
            <a:off x="3790603" y="2000590"/>
            <a:ext cx="1762693" cy="553998"/>
          </a:xfrm>
          <a:prstGeom prst="rect">
            <a:avLst/>
          </a:prstGeom>
        </p:spPr>
        <p:txBody>
          <a:bodyPr wrap="square">
            <a:spAutoFit/>
          </a:bodyPr>
          <a:lstStyle/>
          <a:p>
            <a:r>
              <a:rPr lang="de-DE" sz="1000" i="1"/>
              <a:t>dimensions:</a:t>
            </a:r>
          </a:p>
          <a:p>
            <a:r>
              <a:rPr lang="de-DE" sz="1000" i="1"/>
              <a:t>string80 = 80 ;</a:t>
            </a:r>
          </a:p>
          <a:p>
            <a:r>
              <a:rPr lang="de-DE" sz="1000" i="1"/>
              <a:t>taxon = 6 ;</a:t>
            </a:r>
          </a:p>
        </p:txBody>
      </p:sp>
    </p:spTree>
    <p:extLst>
      <p:ext uri="{BB962C8B-B14F-4D97-AF65-F5344CB8AC3E}">
        <p14:creationId xmlns:p14="http://schemas.microsoft.com/office/powerpoint/2010/main" val="169576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p:nvPr/>
        </p:nvSpPr>
        <p:spPr>
          <a:xfrm>
            <a:off x="115785" y="858563"/>
            <a:ext cx="8910000" cy="4174800"/>
          </a:xfrm>
          <a:prstGeom prst="rect">
            <a:avLst/>
          </a:prstGeom>
          <a:solidFill>
            <a:srgbClr val="007EFF">
              <a:alpha val="902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7" name="Google Shape;147;p15"/>
          <p:cNvSpPr txBox="1"/>
          <p:nvPr/>
        </p:nvSpPr>
        <p:spPr>
          <a:xfrm>
            <a:off x="608850" y="858300"/>
            <a:ext cx="8535000" cy="4174800"/>
          </a:xfrm>
          <a:prstGeom prst="rect">
            <a:avLst/>
          </a:prstGeom>
          <a:noFill/>
          <a:ln>
            <a:noFill/>
          </a:ln>
        </p:spPr>
        <p:txBody>
          <a:bodyPr spcFirstLastPara="1" wrap="square" lIns="0" tIns="0" rIns="0" bIns="0" anchor="t" anchorCtr="0">
            <a:noAutofit/>
          </a:bodyPr>
          <a:lstStyle/>
          <a:p>
            <a:pPr marL="457200" marR="0" lvl="0" indent="-228600" algn="l" rtl="0">
              <a:lnSpc>
                <a:spcPct val="102000"/>
              </a:lnSpc>
              <a:spcBef>
                <a:spcPts val="0"/>
              </a:spcBef>
              <a:spcAft>
                <a:spcPts val="0"/>
              </a:spcAft>
              <a:buClr>
                <a:schemeClr val="dk1"/>
              </a:buClr>
              <a:buSzPts val="1100"/>
              <a:buFont typeface="Arial"/>
              <a:buNone/>
            </a:pPr>
            <a:endParaRPr sz="1800" b="0" i="0" u="none" strike="noStrike" cap="none" dirty="0">
              <a:solidFill>
                <a:schemeClr val="dk1"/>
              </a:solidFill>
              <a:latin typeface="Arial"/>
              <a:ea typeface="Arial"/>
              <a:cs typeface="Arial"/>
              <a:sym typeface="Arial"/>
            </a:endParaRPr>
          </a:p>
          <a:p>
            <a:pPr marL="457200" lvl="0" indent="-355600" algn="l" rtl="0">
              <a:lnSpc>
                <a:spcPct val="102000"/>
              </a:lnSpc>
              <a:spcBef>
                <a:spcPts val="0"/>
              </a:spcBef>
              <a:spcAft>
                <a:spcPts val="0"/>
              </a:spcAft>
              <a:buClr>
                <a:schemeClr val="dk1"/>
              </a:buClr>
              <a:buSzPts val="2000"/>
              <a:buChar char="❏"/>
            </a:pPr>
            <a:r>
              <a:rPr lang="en-GB" sz="2000" b="1" dirty="0">
                <a:solidFill>
                  <a:srgbClr val="005190"/>
                </a:solidFill>
              </a:rPr>
              <a:t>quality guideline</a:t>
            </a:r>
            <a:r>
              <a:rPr lang="en-GB" sz="2000" dirty="0">
                <a:solidFill>
                  <a:schemeClr val="dk1"/>
                </a:solidFill>
              </a:rPr>
              <a:t> </a:t>
            </a:r>
            <a:r>
              <a:rPr lang="en-GB" sz="2000" dirty="0">
                <a:solidFill>
                  <a:schemeClr val="tx1">
                    <a:lumMod val="50000"/>
                  </a:schemeClr>
                </a:solidFill>
              </a:rPr>
              <a:t>for a </a:t>
            </a:r>
            <a:r>
              <a:rPr lang="en-GB" sz="2000" b="1" dirty="0">
                <a:solidFill>
                  <a:schemeClr val="tx1">
                    <a:lumMod val="50000"/>
                  </a:schemeClr>
                </a:solidFill>
              </a:rPr>
              <a:t>FAIR publication</a:t>
            </a:r>
            <a:r>
              <a:rPr lang="en-GB" sz="2000" dirty="0">
                <a:solidFill>
                  <a:schemeClr val="tx1">
                    <a:lumMod val="50000"/>
                  </a:schemeClr>
                </a:solidFill>
              </a:rPr>
              <a:t> of </a:t>
            </a:r>
            <a:br>
              <a:rPr lang="en-GB" sz="2000" dirty="0">
                <a:solidFill>
                  <a:schemeClr val="tx1">
                    <a:lumMod val="50000"/>
                  </a:schemeClr>
                </a:solidFill>
              </a:rPr>
            </a:br>
            <a:r>
              <a:rPr lang="en-GB" sz="2000" dirty="0">
                <a:solidFill>
                  <a:schemeClr val="tx1">
                    <a:lumMod val="50000"/>
                  </a:schemeClr>
                </a:solidFill>
              </a:rPr>
              <a:t>atmospheric model data with </a:t>
            </a:r>
            <a:r>
              <a:rPr lang="en-GB" sz="2000" b="1" dirty="0">
                <a:solidFill>
                  <a:srgbClr val="005190"/>
                </a:solidFill>
              </a:rPr>
              <a:t>open licences</a:t>
            </a:r>
            <a:r>
              <a:rPr lang="en-GB" sz="2000" dirty="0">
                <a:solidFill>
                  <a:srgbClr val="005190"/>
                </a:solidFill>
              </a:rPr>
              <a:t>.</a:t>
            </a:r>
            <a:r>
              <a:rPr lang="en-GB" sz="2000" dirty="0">
                <a:solidFill>
                  <a:schemeClr val="dk1"/>
                </a:solidFill>
              </a:rPr>
              <a:t> </a:t>
            </a:r>
            <a:br>
              <a:rPr lang="en-GB" sz="2000" dirty="0">
                <a:solidFill>
                  <a:schemeClr val="dk1"/>
                </a:solidFill>
              </a:rPr>
            </a:br>
            <a:endParaRPr sz="1500" dirty="0">
              <a:solidFill>
                <a:schemeClr val="dk1"/>
              </a:solidFill>
            </a:endParaRPr>
          </a:p>
          <a:p>
            <a:pPr marL="457200" lvl="0" indent="-355600" algn="l" rtl="0">
              <a:lnSpc>
                <a:spcPct val="102000"/>
              </a:lnSpc>
              <a:spcBef>
                <a:spcPts val="0"/>
              </a:spcBef>
              <a:spcAft>
                <a:spcPts val="0"/>
              </a:spcAft>
              <a:buClr>
                <a:schemeClr val="dk1"/>
              </a:buClr>
              <a:buSzPts val="2000"/>
              <a:buChar char="❏"/>
            </a:pPr>
            <a:r>
              <a:rPr lang="en-GB" sz="2000" b="1" dirty="0">
                <a:solidFill>
                  <a:schemeClr val="tx1">
                    <a:lumMod val="50000"/>
                  </a:schemeClr>
                </a:solidFill>
              </a:rPr>
              <a:t>guides</a:t>
            </a:r>
            <a:r>
              <a:rPr lang="en-GB" sz="2000" b="1" dirty="0">
                <a:solidFill>
                  <a:schemeClr val="dk1"/>
                </a:solidFill>
              </a:rPr>
              <a:t> </a:t>
            </a:r>
            <a:r>
              <a:rPr lang="en-GB" sz="2000" b="1" dirty="0">
                <a:solidFill>
                  <a:srgbClr val="005190"/>
                </a:solidFill>
              </a:rPr>
              <a:t>data producers</a:t>
            </a:r>
            <a:r>
              <a:rPr lang="en-GB" sz="2000" dirty="0">
                <a:solidFill>
                  <a:schemeClr val="dk1"/>
                </a:solidFill>
              </a:rPr>
              <a:t> </a:t>
            </a:r>
            <a:r>
              <a:rPr lang="en-GB" sz="2000" dirty="0">
                <a:solidFill>
                  <a:schemeClr val="tx1">
                    <a:lumMod val="50000"/>
                  </a:schemeClr>
                </a:solidFill>
              </a:rPr>
              <a:t>and</a:t>
            </a:r>
            <a:r>
              <a:rPr lang="en-GB" sz="2000" dirty="0">
                <a:solidFill>
                  <a:schemeClr val="dk1"/>
                </a:solidFill>
              </a:rPr>
              <a:t> </a:t>
            </a:r>
            <a:r>
              <a:rPr lang="en-GB" sz="2000" b="1" dirty="0">
                <a:solidFill>
                  <a:srgbClr val="005190"/>
                </a:solidFill>
              </a:rPr>
              <a:t>data curators</a:t>
            </a:r>
            <a:r>
              <a:rPr lang="en-GB" sz="2000" dirty="0">
                <a:solidFill>
                  <a:srgbClr val="005190"/>
                </a:solidFill>
              </a:rPr>
              <a:t>.</a:t>
            </a:r>
            <a:br>
              <a:rPr lang="en-GB" sz="2000" dirty="0">
                <a:solidFill>
                  <a:schemeClr val="dk1"/>
                </a:solidFill>
              </a:rPr>
            </a:br>
            <a:endParaRPr sz="1500" dirty="0">
              <a:solidFill>
                <a:schemeClr val="dk1"/>
              </a:solidFill>
            </a:endParaRPr>
          </a:p>
          <a:p>
            <a:pPr marL="457200" lvl="0" indent="-355600" algn="l" rtl="0">
              <a:lnSpc>
                <a:spcPct val="102000"/>
              </a:lnSpc>
              <a:spcBef>
                <a:spcPts val="0"/>
              </a:spcBef>
              <a:spcAft>
                <a:spcPts val="0"/>
              </a:spcAft>
              <a:buClr>
                <a:schemeClr val="dk1"/>
              </a:buClr>
              <a:buSzPts val="2000"/>
              <a:buChar char="❏"/>
            </a:pPr>
            <a:r>
              <a:rPr lang="en-GB" sz="2000" b="1" dirty="0">
                <a:solidFill>
                  <a:srgbClr val="005190"/>
                </a:solidFill>
              </a:rPr>
              <a:t>specifies requirements</a:t>
            </a:r>
            <a:r>
              <a:rPr lang="en-GB" sz="2000" dirty="0">
                <a:solidFill>
                  <a:schemeClr val="dk1"/>
                </a:solidFill>
              </a:rPr>
              <a:t> </a:t>
            </a:r>
            <a:r>
              <a:rPr lang="en-GB" sz="2000" dirty="0">
                <a:solidFill>
                  <a:schemeClr val="tx1">
                    <a:lumMod val="50000"/>
                  </a:schemeClr>
                </a:solidFill>
              </a:rPr>
              <a:t>for </a:t>
            </a:r>
            <a:r>
              <a:rPr lang="en-GB" sz="2000" b="1" dirty="0">
                <a:solidFill>
                  <a:schemeClr val="tx1">
                    <a:lumMod val="50000"/>
                  </a:schemeClr>
                </a:solidFill>
              </a:rPr>
              <a:t>data</a:t>
            </a:r>
            <a:r>
              <a:rPr lang="en-GB" sz="2000" dirty="0">
                <a:solidFill>
                  <a:schemeClr val="tx1">
                    <a:lumMod val="50000"/>
                  </a:schemeClr>
                </a:solidFill>
              </a:rPr>
              <a:t> </a:t>
            </a:r>
            <a:r>
              <a:rPr lang="en-GB" sz="2000" b="1" dirty="0">
                <a:solidFill>
                  <a:schemeClr val="tx1">
                    <a:lumMod val="50000"/>
                  </a:schemeClr>
                </a:solidFill>
              </a:rPr>
              <a:t>and metadata</a:t>
            </a:r>
            <a:r>
              <a:rPr lang="en-GB" sz="2000" dirty="0">
                <a:solidFill>
                  <a:schemeClr val="tx1">
                    <a:lumMod val="50000"/>
                  </a:schemeClr>
                </a:solidFill>
              </a:rPr>
              <a:t>.</a:t>
            </a:r>
            <a:endParaRPr sz="2000" dirty="0">
              <a:solidFill>
                <a:schemeClr val="tx1">
                  <a:lumMod val="50000"/>
                </a:schemeClr>
              </a:solidFill>
            </a:endParaRPr>
          </a:p>
          <a:p>
            <a:pPr marL="457200" lvl="0" indent="0" algn="l" rtl="0">
              <a:lnSpc>
                <a:spcPct val="102000"/>
              </a:lnSpc>
              <a:spcBef>
                <a:spcPts val="0"/>
              </a:spcBef>
              <a:spcAft>
                <a:spcPts val="0"/>
              </a:spcAft>
              <a:buNone/>
            </a:pPr>
            <a:endParaRPr sz="1500" dirty="0">
              <a:solidFill>
                <a:schemeClr val="dk1"/>
              </a:solidFill>
            </a:endParaRPr>
          </a:p>
          <a:p>
            <a:pPr marL="457200" lvl="0" indent="-355600" algn="l" rtl="0">
              <a:lnSpc>
                <a:spcPct val="102000"/>
              </a:lnSpc>
              <a:spcBef>
                <a:spcPts val="0"/>
              </a:spcBef>
              <a:spcAft>
                <a:spcPts val="0"/>
              </a:spcAft>
              <a:buClr>
                <a:schemeClr val="dk1"/>
              </a:buClr>
              <a:buSzPts val="2000"/>
              <a:buChar char="❏"/>
            </a:pPr>
            <a:r>
              <a:rPr lang="en-GB" sz="2000" dirty="0">
                <a:solidFill>
                  <a:schemeClr val="tx1">
                    <a:lumMod val="50000"/>
                  </a:schemeClr>
                </a:solidFill>
              </a:rPr>
              <a:t>contains</a:t>
            </a:r>
            <a:r>
              <a:rPr lang="en-GB" sz="2000" dirty="0">
                <a:solidFill>
                  <a:schemeClr val="dk1"/>
                </a:solidFill>
              </a:rPr>
              <a:t> </a:t>
            </a:r>
            <a:r>
              <a:rPr lang="en-GB" sz="2000" b="1" dirty="0">
                <a:solidFill>
                  <a:srgbClr val="005190"/>
                </a:solidFill>
              </a:rPr>
              <a:t>checklists</a:t>
            </a:r>
            <a:r>
              <a:rPr lang="en-GB" sz="2000" dirty="0">
                <a:solidFill>
                  <a:srgbClr val="005190"/>
                </a:solidFill>
              </a:rPr>
              <a:t> </a:t>
            </a:r>
            <a:r>
              <a:rPr lang="en-GB" sz="2000" dirty="0">
                <a:solidFill>
                  <a:schemeClr val="tx1">
                    <a:lumMod val="50000"/>
                  </a:schemeClr>
                </a:solidFill>
              </a:rPr>
              <a:t>allowing a quick and easy verification </a:t>
            </a:r>
            <a:br>
              <a:rPr lang="en-GB" sz="2000" dirty="0">
                <a:solidFill>
                  <a:schemeClr val="tx1">
                    <a:lumMod val="50000"/>
                  </a:schemeClr>
                </a:solidFill>
              </a:rPr>
            </a:br>
            <a:r>
              <a:rPr lang="en-GB" sz="2000" dirty="0">
                <a:solidFill>
                  <a:schemeClr val="tx1">
                    <a:lumMod val="50000"/>
                  </a:schemeClr>
                </a:solidFill>
              </a:rPr>
              <a:t>if the (meta)data are compliant with the ATMODAT standard.</a:t>
            </a:r>
            <a:endParaRPr sz="2000" dirty="0">
              <a:solidFill>
                <a:schemeClr val="tx1">
                  <a:lumMod val="50000"/>
                </a:schemeClr>
              </a:solidFill>
            </a:endParaRPr>
          </a:p>
          <a:p>
            <a:pPr marL="0" lvl="0" indent="0" algn="l" rtl="0">
              <a:lnSpc>
                <a:spcPct val="102000"/>
              </a:lnSpc>
              <a:spcBef>
                <a:spcPts val="0"/>
              </a:spcBef>
              <a:spcAft>
                <a:spcPts val="0"/>
              </a:spcAft>
              <a:buNone/>
            </a:pPr>
            <a:endParaRPr sz="2000" dirty="0">
              <a:solidFill>
                <a:schemeClr val="tx1">
                  <a:lumMod val="50000"/>
                </a:schemeClr>
              </a:solidFill>
            </a:endParaRPr>
          </a:p>
          <a:p>
            <a:pPr marL="0" lvl="0" indent="0" algn="l" rtl="0">
              <a:lnSpc>
                <a:spcPct val="102000"/>
              </a:lnSpc>
              <a:spcBef>
                <a:spcPts val="0"/>
              </a:spcBef>
              <a:spcAft>
                <a:spcPts val="0"/>
              </a:spcAft>
              <a:buNone/>
            </a:pPr>
            <a:endParaRPr sz="2000" dirty="0">
              <a:solidFill>
                <a:schemeClr val="tx1">
                  <a:lumMod val="50000"/>
                </a:schemeClr>
              </a:solidFill>
            </a:endParaRPr>
          </a:p>
          <a:p>
            <a:pPr lvl="0">
              <a:lnSpc>
                <a:spcPct val="102000"/>
              </a:lnSpc>
            </a:pPr>
            <a:r>
              <a:rPr lang="en-GB" sz="2000" dirty="0">
                <a:solidFill>
                  <a:schemeClr val="tx1">
                    <a:lumMod val="50000"/>
                  </a:schemeClr>
                </a:solidFill>
              </a:rPr>
              <a:t>* ATMODAT Standard (v3.0)</a:t>
            </a:r>
            <a:br>
              <a:rPr lang="en-GB" sz="2000" dirty="0">
                <a:solidFill>
                  <a:schemeClr val="tx1">
                    <a:lumMod val="50000"/>
                  </a:schemeClr>
                </a:solidFill>
              </a:rPr>
            </a:br>
            <a:r>
              <a:rPr lang="en-GB" sz="2000" dirty="0">
                <a:solidFill>
                  <a:schemeClr val="tx1">
                    <a:lumMod val="50000"/>
                  </a:schemeClr>
                </a:solidFill>
              </a:rPr>
              <a:t>  https://doi.org/10.35095/WDCC/atmodat_standard_en_v3_0</a:t>
            </a:r>
            <a:endParaRPr sz="2000" dirty="0">
              <a:solidFill>
                <a:schemeClr val="tx1">
                  <a:lumMod val="50000"/>
                </a:schemeClr>
              </a:solidFill>
            </a:endParaRPr>
          </a:p>
        </p:txBody>
      </p:sp>
      <p:sp>
        <p:nvSpPr>
          <p:cNvPr id="148" name="Google Shape;148;p15"/>
          <p:cNvSpPr txBox="1">
            <a:spLocks noGrp="1"/>
          </p:cNvSpPr>
          <p:nvPr>
            <p:ph type="title"/>
          </p:nvPr>
        </p:nvSpPr>
        <p:spPr>
          <a:xfrm>
            <a:off x="731425" y="94375"/>
            <a:ext cx="7231800" cy="686700"/>
          </a:xfrm>
          <a:prstGeom prst="rect">
            <a:avLst/>
          </a:prstGeom>
          <a:noFill/>
          <a:ln>
            <a:noFill/>
          </a:ln>
        </p:spPr>
        <p:txBody>
          <a:bodyPr spcFirstLastPara="1" wrap="square" lIns="0" tIns="0" rIns="0" bIns="0" anchor="ctr" anchorCtr="0">
            <a:noAutofit/>
          </a:bodyPr>
          <a:lstStyle/>
          <a:p>
            <a:pPr marL="0" marR="0" lvl="0" indent="0" algn="l" rtl="0">
              <a:lnSpc>
                <a:spcPct val="113000"/>
              </a:lnSpc>
              <a:spcBef>
                <a:spcPts val="0"/>
              </a:spcBef>
              <a:spcAft>
                <a:spcPts val="0"/>
              </a:spcAft>
              <a:buClr>
                <a:schemeClr val="dk2"/>
              </a:buClr>
              <a:buSzPts val="800"/>
              <a:buFont typeface="Arial"/>
              <a:buNone/>
            </a:pPr>
            <a:r>
              <a:rPr lang="en-GB" sz="2400"/>
              <a:t>The ATMODAT standard (Ganske et al., 2021*)</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p:nvPr/>
        </p:nvSpPr>
        <p:spPr>
          <a:xfrm>
            <a:off x="115785" y="858563"/>
            <a:ext cx="8910000" cy="4174800"/>
          </a:xfrm>
          <a:prstGeom prst="rect">
            <a:avLst/>
          </a:prstGeom>
          <a:solidFill>
            <a:srgbClr val="007EFF">
              <a:alpha val="902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4" name="Google Shape;154;p16"/>
          <p:cNvSpPr txBox="1"/>
          <p:nvPr/>
        </p:nvSpPr>
        <p:spPr>
          <a:xfrm>
            <a:off x="608850" y="858300"/>
            <a:ext cx="8535000" cy="2106000"/>
          </a:xfrm>
          <a:prstGeom prst="rect">
            <a:avLst/>
          </a:prstGeom>
          <a:noFill/>
          <a:ln>
            <a:noFill/>
          </a:ln>
        </p:spPr>
        <p:txBody>
          <a:bodyPr spcFirstLastPara="1" wrap="square" lIns="0" tIns="0" rIns="0" bIns="0" anchor="t" anchorCtr="0">
            <a:noAutofit/>
          </a:bodyPr>
          <a:lstStyle/>
          <a:p>
            <a:pPr marL="457200" marR="0" lvl="0" indent="-228600" algn="l" rtl="0">
              <a:lnSpc>
                <a:spcPct val="102000"/>
              </a:lnSpc>
              <a:spcBef>
                <a:spcPts val="0"/>
              </a:spcBef>
              <a:spcAft>
                <a:spcPts val="0"/>
              </a:spcAft>
              <a:buClr>
                <a:schemeClr val="dk1"/>
              </a:buClr>
              <a:buSzPts val="1100"/>
              <a:buFont typeface="Arial"/>
              <a:buNone/>
            </a:pPr>
            <a:endParaRPr sz="1800" b="0" i="0" u="none" strike="noStrike" cap="none" dirty="0">
              <a:solidFill>
                <a:schemeClr val="dk1"/>
              </a:solidFill>
              <a:latin typeface="Arial"/>
              <a:ea typeface="Arial"/>
              <a:cs typeface="Arial"/>
              <a:sym typeface="Arial"/>
            </a:endParaRPr>
          </a:p>
          <a:p>
            <a:pPr marL="457200" lvl="0" indent="-355600" algn="l" rtl="0">
              <a:lnSpc>
                <a:spcPct val="102000"/>
              </a:lnSpc>
              <a:spcBef>
                <a:spcPts val="0"/>
              </a:spcBef>
              <a:spcAft>
                <a:spcPts val="0"/>
              </a:spcAft>
              <a:buClr>
                <a:schemeClr val="dk1"/>
              </a:buClr>
              <a:buSzPts val="2000"/>
              <a:buChar char="❏"/>
            </a:pPr>
            <a:r>
              <a:rPr lang="en-GB" sz="2000" dirty="0">
                <a:solidFill>
                  <a:schemeClr val="tx1">
                    <a:lumMod val="50000"/>
                  </a:schemeClr>
                </a:solidFill>
              </a:rPr>
              <a:t>assumes a</a:t>
            </a:r>
            <a:r>
              <a:rPr lang="en-GB" sz="2000" dirty="0">
                <a:solidFill>
                  <a:schemeClr val="dk1"/>
                </a:solidFill>
              </a:rPr>
              <a:t> </a:t>
            </a:r>
            <a:r>
              <a:rPr lang="en-GB" sz="2000" b="1" dirty="0">
                <a:solidFill>
                  <a:srgbClr val="005190"/>
                </a:solidFill>
              </a:rPr>
              <a:t>data publication with a </a:t>
            </a:r>
            <a:r>
              <a:rPr lang="en-GB" sz="2000" b="1" dirty="0" err="1">
                <a:solidFill>
                  <a:srgbClr val="005190"/>
                </a:solidFill>
              </a:rPr>
              <a:t>DataCite</a:t>
            </a:r>
            <a:r>
              <a:rPr lang="en-GB" sz="2000" b="1" dirty="0">
                <a:solidFill>
                  <a:srgbClr val="005190"/>
                </a:solidFill>
              </a:rPr>
              <a:t> DOI</a:t>
            </a:r>
            <a:r>
              <a:rPr lang="en-GB" sz="2000" dirty="0">
                <a:solidFill>
                  <a:srgbClr val="005190"/>
                </a:solidFill>
              </a:rPr>
              <a:t>.</a:t>
            </a:r>
            <a:r>
              <a:rPr lang="en-GB" sz="2000" dirty="0">
                <a:solidFill>
                  <a:srgbClr val="002060"/>
                </a:solidFill>
              </a:rPr>
              <a:t> </a:t>
            </a:r>
            <a:br>
              <a:rPr lang="en-GB" sz="2000" dirty="0">
                <a:solidFill>
                  <a:srgbClr val="002060"/>
                </a:solidFill>
              </a:rPr>
            </a:br>
            <a:endParaRPr sz="1000" dirty="0">
              <a:solidFill>
                <a:srgbClr val="002060"/>
              </a:solidFill>
            </a:endParaRPr>
          </a:p>
          <a:p>
            <a:pPr marL="457200" lvl="0" indent="-355600" algn="l" rtl="0">
              <a:lnSpc>
                <a:spcPct val="102000"/>
              </a:lnSpc>
              <a:spcBef>
                <a:spcPts val="0"/>
              </a:spcBef>
              <a:spcAft>
                <a:spcPts val="0"/>
              </a:spcAft>
              <a:buClr>
                <a:schemeClr val="dk1"/>
              </a:buClr>
              <a:buSzPts val="2000"/>
              <a:buChar char="❏"/>
            </a:pPr>
            <a:r>
              <a:rPr lang="en-GB" sz="2000" dirty="0">
                <a:solidFill>
                  <a:schemeClr val="tx1">
                    <a:lumMod val="50000"/>
                  </a:schemeClr>
                </a:solidFill>
              </a:rPr>
              <a:t>defines </a:t>
            </a:r>
            <a:r>
              <a:rPr lang="en-GB" sz="2000" b="1" dirty="0" err="1">
                <a:solidFill>
                  <a:srgbClr val="005190"/>
                </a:solidFill>
              </a:rPr>
              <a:t>NetCDF</a:t>
            </a:r>
            <a:r>
              <a:rPr lang="en-GB" sz="2000" b="1" dirty="0">
                <a:solidFill>
                  <a:srgbClr val="005190"/>
                </a:solidFill>
              </a:rPr>
              <a:t> </a:t>
            </a:r>
            <a:r>
              <a:rPr lang="en-GB" sz="2000" dirty="0">
                <a:solidFill>
                  <a:schemeClr val="tx1">
                    <a:lumMod val="50000"/>
                  </a:schemeClr>
                </a:solidFill>
              </a:rPr>
              <a:t>as</a:t>
            </a:r>
            <a:r>
              <a:rPr lang="en-GB" sz="2000" b="1" dirty="0">
                <a:solidFill>
                  <a:srgbClr val="002060"/>
                </a:solidFill>
              </a:rPr>
              <a:t> </a:t>
            </a:r>
            <a:r>
              <a:rPr lang="en-GB" sz="2000" b="1" dirty="0">
                <a:solidFill>
                  <a:srgbClr val="005190"/>
                </a:solidFill>
              </a:rPr>
              <a:t>data format</a:t>
            </a:r>
            <a:r>
              <a:rPr lang="en-GB" sz="2000" dirty="0">
                <a:solidFill>
                  <a:srgbClr val="005190"/>
                </a:solidFill>
              </a:rPr>
              <a:t>.</a:t>
            </a:r>
            <a:r>
              <a:rPr lang="en-GB" sz="2000" dirty="0">
                <a:solidFill>
                  <a:srgbClr val="002060"/>
                </a:solidFill>
              </a:rPr>
              <a:t> </a:t>
            </a:r>
            <a:br>
              <a:rPr lang="en-GB" sz="2000" b="1" dirty="0">
                <a:solidFill>
                  <a:srgbClr val="002060"/>
                </a:solidFill>
              </a:rPr>
            </a:br>
            <a:endParaRPr sz="1000" b="1" dirty="0">
              <a:solidFill>
                <a:srgbClr val="002060"/>
              </a:solidFill>
            </a:endParaRPr>
          </a:p>
          <a:p>
            <a:pPr marL="457200" lvl="0" indent="-355600" algn="l" rtl="0">
              <a:lnSpc>
                <a:spcPct val="102000"/>
              </a:lnSpc>
              <a:spcBef>
                <a:spcPts val="0"/>
              </a:spcBef>
              <a:spcAft>
                <a:spcPts val="0"/>
              </a:spcAft>
              <a:buClr>
                <a:schemeClr val="dk1"/>
              </a:buClr>
              <a:buSzPts val="2000"/>
              <a:buChar char="❏"/>
            </a:pPr>
            <a:r>
              <a:rPr lang="en-GB" sz="2000" dirty="0">
                <a:solidFill>
                  <a:schemeClr val="tx1">
                    <a:lumMod val="50000"/>
                  </a:schemeClr>
                </a:solidFill>
              </a:rPr>
              <a:t>defines</a:t>
            </a:r>
            <a:r>
              <a:rPr lang="en-GB" sz="2000" dirty="0">
                <a:solidFill>
                  <a:schemeClr val="dk1"/>
                </a:solidFill>
              </a:rPr>
              <a:t> </a:t>
            </a:r>
            <a:r>
              <a:rPr lang="en-GB" sz="2000" b="1" dirty="0">
                <a:solidFill>
                  <a:srgbClr val="005190"/>
                </a:solidFill>
              </a:rPr>
              <a:t>adherence </a:t>
            </a:r>
            <a:r>
              <a:rPr lang="en-GB" sz="2000" dirty="0">
                <a:solidFill>
                  <a:schemeClr val="tx1">
                    <a:lumMod val="50000"/>
                  </a:schemeClr>
                </a:solidFill>
              </a:rPr>
              <a:t>to the</a:t>
            </a:r>
            <a:r>
              <a:rPr lang="en-GB" sz="2000" b="1" dirty="0">
                <a:solidFill>
                  <a:schemeClr val="tx1">
                    <a:lumMod val="50000"/>
                  </a:schemeClr>
                </a:solidFill>
              </a:rPr>
              <a:t> </a:t>
            </a:r>
            <a:r>
              <a:rPr lang="en-GB" sz="2000" b="1" dirty="0">
                <a:solidFill>
                  <a:srgbClr val="005190"/>
                </a:solidFill>
              </a:rPr>
              <a:t>Climate and Forecast (CF) conventions</a:t>
            </a:r>
            <a:r>
              <a:rPr lang="en-GB" sz="2000" dirty="0">
                <a:solidFill>
                  <a:srgbClr val="005190"/>
                </a:solidFill>
              </a:rPr>
              <a:t>.</a:t>
            </a:r>
            <a:endParaRPr sz="2000" dirty="0">
              <a:solidFill>
                <a:srgbClr val="005190"/>
              </a:solidFill>
            </a:endParaRPr>
          </a:p>
          <a:p>
            <a:pPr marL="457200" lvl="0" indent="0" algn="l" rtl="0">
              <a:lnSpc>
                <a:spcPct val="102000"/>
              </a:lnSpc>
              <a:spcBef>
                <a:spcPts val="0"/>
              </a:spcBef>
              <a:spcAft>
                <a:spcPts val="0"/>
              </a:spcAft>
              <a:buNone/>
            </a:pPr>
            <a:endParaRPr sz="1000" b="1" dirty="0">
              <a:solidFill>
                <a:srgbClr val="002060"/>
              </a:solidFill>
            </a:endParaRPr>
          </a:p>
          <a:p>
            <a:pPr marL="457200" lvl="0" indent="-355600" algn="l" rtl="0">
              <a:lnSpc>
                <a:spcPct val="102000"/>
              </a:lnSpc>
              <a:spcBef>
                <a:spcPts val="0"/>
              </a:spcBef>
              <a:spcAft>
                <a:spcPts val="0"/>
              </a:spcAft>
              <a:buClr>
                <a:schemeClr val="dk1"/>
              </a:buClr>
              <a:buSzPts val="2000"/>
              <a:buChar char="❏"/>
            </a:pPr>
            <a:r>
              <a:rPr lang="en-GB" sz="2000" dirty="0">
                <a:solidFill>
                  <a:schemeClr val="tx1">
                    <a:lumMod val="50000"/>
                  </a:schemeClr>
                </a:solidFill>
              </a:rPr>
              <a:t>defines</a:t>
            </a:r>
            <a:r>
              <a:rPr lang="en-GB" sz="2000" dirty="0">
                <a:solidFill>
                  <a:schemeClr val="dk1"/>
                </a:solidFill>
              </a:rPr>
              <a:t> </a:t>
            </a:r>
            <a:r>
              <a:rPr lang="en-GB" sz="2000" b="1" dirty="0">
                <a:solidFill>
                  <a:srgbClr val="005190"/>
                </a:solidFill>
              </a:rPr>
              <a:t>mandatory, recommended</a:t>
            </a:r>
            <a:r>
              <a:rPr lang="en-GB" sz="2000" b="1" dirty="0">
                <a:solidFill>
                  <a:srgbClr val="002060"/>
                </a:solidFill>
              </a:rPr>
              <a:t> </a:t>
            </a:r>
            <a:r>
              <a:rPr lang="en-GB" sz="2000" dirty="0">
                <a:solidFill>
                  <a:schemeClr val="tx1">
                    <a:lumMod val="50000"/>
                  </a:schemeClr>
                </a:solidFill>
              </a:rPr>
              <a:t>and</a:t>
            </a:r>
            <a:r>
              <a:rPr lang="en-GB" sz="2000" b="1" dirty="0">
                <a:solidFill>
                  <a:schemeClr val="tx1">
                    <a:lumMod val="50000"/>
                  </a:schemeClr>
                </a:solidFill>
              </a:rPr>
              <a:t> </a:t>
            </a:r>
            <a:r>
              <a:rPr lang="en-GB" sz="2000" b="1" dirty="0">
                <a:solidFill>
                  <a:srgbClr val="005190"/>
                </a:solidFill>
              </a:rPr>
              <a:t>optional metadata.</a:t>
            </a:r>
            <a:endParaRPr sz="2000" dirty="0">
              <a:solidFill>
                <a:srgbClr val="005190"/>
              </a:solidFill>
            </a:endParaRPr>
          </a:p>
          <a:p>
            <a:pPr marL="0" lvl="0" indent="0" algn="l" rtl="0">
              <a:lnSpc>
                <a:spcPct val="102000"/>
              </a:lnSpc>
              <a:spcBef>
                <a:spcPts val="0"/>
              </a:spcBef>
              <a:spcAft>
                <a:spcPts val="0"/>
              </a:spcAft>
              <a:buNone/>
            </a:pPr>
            <a:endParaRPr sz="2000" b="1" dirty="0">
              <a:solidFill>
                <a:srgbClr val="002060"/>
              </a:solidFill>
            </a:endParaRPr>
          </a:p>
          <a:p>
            <a:pPr marL="0" lvl="0" indent="0" algn="l" rtl="0">
              <a:lnSpc>
                <a:spcPct val="102000"/>
              </a:lnSpc>
              <a:spcBef>
                <a:spcPts val="0"/>
              </a:spcBef>
              <a:spcAft>
                <a:spcPts val="0"/>
              </a:spcAft>
              <a:buNone/>
            </a:pPr>
            <a:br>
              <a:rPr lang="en-GB" sz="1000" dirty="0">
                <a:solidFill>
                  <a:srgbClr val="002060"/>
                </a:solidFill>
              </a:rPr>
            </a:br>
            <a:r>
              <a:rPr lang="en-GB" sz="2000" dirty="0">
                <a:solidFill>
                  <a:srgbClr val="002060"/>
                </a:solidFill>
              </a:rPr>
              <a:t>  </a:t>
            </a:r>
            <a:endParaRPr sz="2000" dirty="0">
              <a:solidFill>
                <a:srgbClr val="002060"/>
              </a:solidFill>
            </a:endParaRPr>
          </a:p>
          <a:p>
            <a:pPr marL="0" lvl="0" indent="0" algn="l" rtl="0">
              <a:lnSpc>
                <a:spcPct val="102000"/>
              </a:lnSpc>
              <a:spcBef>
                <a:spcPts val="0"/>
              </a:spcBef>
              <a:spcAft>
                <a:spcPts val="0"/>
              </a:spcAft>
              <a:buNone/>
            </a:pPr>
            <a:endParaRPr sz="2000" dirty="0">
              <a:solidFill>
                <a:srgbClr val="002060"/>
              </a:solidFill>
            </a:endParaRPr>
          </a:p>
        </p:txBody>
      </p:sp>
      <p:sp>
        <p:nvSpPr>
          <p:cNvPr id="155" name="Google Shape;155;p16"/>
          <p:cNvSpPr txBox="1">
            <a:spLocks noGrp="1"/>
          </p:cNvSpPr>
          <p:nvPr>
            <p:ph type="title"/>
          </p:nvPr>
        </p:nvSpPr>
        <p:spPr>
          <a:xfrm>
            <a:off x="731425" y="94375"/>
            <a:ext cx="7231800" cy="686700"/>
          </a:xfrm>
          <a:prstGeom prst="rect">
            <a:avLst/>
          </a:prstGeom>
          <a:noFill/>
          <a:ln>
            <a:noFill/>
          </a:ln>
        </p:spPr>
        <p:txBody>
          <a:bodyPr spcFirstLastPara="1" wrap="square" lIns="0" tIns="0" rIns="0" bIns="0" anchor="ctr" anchorCtr="0">
            <a:noAutofit/>
          </a:bodyPr>
          <a:lstStyle/>
          <a:p>
            <a:pPr marL="0" marR="0" lvl="0" indent="0" algn="l" rtl="0">
              <a:lnSpc>
                <a:spcPct val="113000"/>
              </a:lnSpc>
              <a:spcBef>
                <a:spcPts val="0"/>
              </a:spcBef>
              <a:spcAft>
                <a:spcPts val="0"/>
              </a:spcAft>
              <a:buClr>
                <a:schemeClr val="dk2"/>
              </a:buClr>
              <a:buSzPts val="800"/>
              <a:buFont typeface="Arial"/>
              <a:buNone/>
            </a:pPr>
            <a:r>
              <a:rPr lang="en-GB" sz="2400"/>
              <a:t>ATMODAT standard: key elements</a:t>
            </a:r>
            <a:endParaRPr sz="2400"/>
          </a:p>
        </p:txBody>
      </p:sp>
      <p:sp>
        <p:nvSpPr>
          <p:cNvPr id="156" name="Google Shape;156;p16"/>
          <p:cNvSpPr/>
          <p:nvPr/>
        </p:nvSpPr>
        <p:spPr>
          <a:xfrm>
            <a:off x="1371092" y="4249466"/>
            <a:ext cx="2025000" cy="460500"/>
          </a:xfrm>
          <a:prstGeom prst="rect">
            <a:avLst/>
          </a:prstGeom>
          <a:solidFill>
            <a:srgbClr val="117733"/>
          </a:solidFill>
          <a:ln w="28575" cap="flat" cmpd="sng">
            <a:solidFill>
              <a:srgbClr val="117733"/>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15000"/>
              </a:lnSpc>
              <a:spcBef>
                <a:spcPts val="0"/>
              </a:spcBef>
              <a:spcAft>
                <a:spcPts val="1200"/>
              </a:spcAft>
              <a:buNone/>
            </a:pPr>
            <a:r>
              <a:rPr lang="en-GB" sz="2000" b="1" i="0" u="none" strike="noStrike" cap="none">
                <a:solidFill>
                  <a:schemeClr val="lt1"/>
                </a:solidFill>
                <a:latin typeface="Arial"/>
                <a:ea typeface="Arial"/>
                <a:cs typeface="Arial"/>
                <a:sym typeface="Arial"/>
              </a:rPr>
              <a:t>Data Files</a:t>
            </a:r>
            <a:endParaRPr sz="2000" b="0" i="0" u="none" strike="noStrike" cap="none">
              <a:solidFill>
                <a:schemeClr val="lt1"/>
              </a:solidFill>
              <a:latin typeface="Arial"/>
              <a:ea typeface="Arial"/>
              <a:cs typeface="Arial"/>
              <a:sym typeface="Arial"/>
            </a:endParaRPr>
          </a:p>
        </p:txBody>
      </p:sp>
      <p:sp>
        <p:nvSpPr>
          <p:cNvPr id="157" name="Google Shape;157;p16"/>
          <p:cNvSpPr/>
          <p:nvPr/>
        </p:nvSpPr>
        <p:spPr>
          <a:xfrm>
            <a:off x="3520649" y="4249466"/>
            <a:ext cx="2025000" cy="460500"/>
          </a:xfrm>
          <a:prstGeom prst="rect">
            <a:avLst/>
          </a:prstGeom>
          <a:solidFill>
            <a:srgbClr val="332288"/>
          </a:solidFill>
          <a:ln w="28575" cap="flat" cmpd="sng">
            <a:solidFill>
              <a:srgbClr val="332288"/>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15000"/>
              </a:lnSpc>
              <a:spcBef>
                <a:spcPts val="0"/>
              </a:spcBef>
              <a:spcAft>
                <a:spcPts val="1200"/>
              </a:spcAft>
              <a:buNone/>
            </a:pPr>
            <a:r>
              <a:rPr lang="en-GB" sz="2000" b="1" i="0" u="none" strike="noStrike" cap="none">
                <a:solidFill>
                  <a:schemeClr val="lt1"/>
                </a:solidFill>
                <a:latin typeface="Arial"/>
                <a:ea typeface="Arial"/>
                <a:cs typeface="Arial"/>
                <a:sym typeface="Arial"/>
              </a:rPr>
              <a:t>DOI Metadata</a:t>
            </a:r>
            <a:endParaRPr sz="2000" b="0" i="0" u="none" strike="noStrike" cap="none">
              <a:solidFill>
                <a:schemeClr val="lt1"/>
              </a:solidFill>
              <a:latin typeface="Arial"/>
              <a:ea typeface="Arial"/>
              <a:cs typeface="Arial"/>
              <a:sym typeface="Arial"/>
            </a:endParaRPr>
          </a:p>
        </p:txBody>
      </p:sp>
      <p:sp>
        <p:nvSpPr>
          <p:cNvPr id="158" name="Google Shape;158;p16"/>
          <p:cNvSpPr/>
          <p:nvPr/>
        </p:nvSpPr>
        <p:spPr>
          <a:xfrm>
            <a:off x="5659816" y="4249466"/>
            <a:ext cx="2025000" cy="460500"/>
          </a:xfrm>
          <a:prstGeom prst="rect">
            <a:avLst/>
          </a:prstGeom>
          <a:solidFill>
            <a:srgbClr val="882255"/>
          </a:solidFill>
          <a:ln w="28575" cap="flat" cmpd="sng">
            <a:solidFill>
              <a:srgbClr val="882255"/>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15000"/>
              </a:lnSpc>
              <a:spcBef>
                <a:spcPts val="0"/>
              </a:spcBef>
              <a:spcAft>
                <a:spcPts val="1200"/>
              </a:spcAft>
              <a:buNone/>
            </a:pPr>
            <a:r>
              <a:rPr lang="en-GB" sz="2000" b="1" i="0" u="none" strike="noStrike" cap="none">
                <a:solidFill>
                  <a:schemeClr val="lt1"/>
                </a:solidFill>
                <a:latin typeface="Arial"/>
                <a:ea typeface="Arial"/>
                <a:cs typeface="Arial"/>
                <a:sym typeface="Arial"/>
              </a:rPr>
              <a:t>Landing Page</a:t>
            </a:r>
            <a:endParaRPr sz="2000" b="0" i="0" u="none" strike="noStrike" cap="none">
              <a:solidFill>
                <a:schemeClr val="lt1"/>
              </a:solidFill>
              <a:latin typeface="Arial"/>
              <a:ea typeface="Arial"/>
              <a:cs typeface="Arial"/>
              <a:sym typeface="Arial"/>
            </a:endParaRPr>
          </a:p>
        </p:txBody>
      </p:sp>
      <p:sp>
        <p:nvSpPr>
          <p:cNvPr id="159" name="Google Shape;159;p16"/>
          <p:cNvSpPr txBox="1"/>
          <p:nvPr/>
        </p:nvSpPr>
        <p:spPr>
          <a:xfrm>
            <a:off x="1443894" y="3119290"/>
            <a:ext cx="6313500" cy="585000"/>
          </a:xfrm>
          <a:prstGeom prst="rect">
            <a:avLst/>
          </a:prstGeom>
          <a:noFill/>
          <a:ln>
            <a:noFill/>
          </a:ln>
        </p:spPr>
        <p:txBody>
          <a:bodyPr spcFirstLastPara="1" wrap="square" lIns="91425" tIns="91425" rIns="91425" bIns="91425" anchor="t" anchorCtr="0">
            <a:spAutoFit/>
          </a:bodyPr>
          <a:lstStyle/>
          <a:p>
            <a:pPr marL="0" lvl="0" indent="0" algn="ctr" rtl="0">
              <a:lnSpc>
                <a:spcPct val="102000"/>
              </a:lnSpc>
              <a:spcBef>
                <a:spcPts val="0"/>
              </a:spcBef>
              <a:spcAft>
                <a:spcPts val="0"/>
              </a:spcAft>
              <a:buNone/>
            </a:pPr>
            <a:r>
              <a:rPr lang="en-GB" sz="2600" b="1">
                <a:solidFill>
                  <a:srgbClr val="005190"/>
                </a:solidFill>
              </a:rPr>
              <a:t>ATMODAT standardisation</a:t>
            </a:r>
            <a:endParaRPr sz="2600">
              <a:solidFill>
                <a:srgbClr val="005190"/>
              </a:solidFill>
            </a:endParaRPr>
          </a:p>
        </p:txBody>
      </p:sp>
      <p:cxnSp>
        <p:nvCxnSpPr>
          <p:cNvPr id="160" name="Google Shape;160;p16"/>
          <p:cNvCxnSpPr/>
          <p:nvPr/>
        </p:nvCxnSpPr>
        <p:spPr>
          <a:xfrm flipH="1">
            <a:off x="2378800" y="3748100"/>
            <a:ext cx="9600" cy="501300"/>
          </a:xfrm>
          <a:prstGeom prst="straightConnector1">
            <a:avLst/>
          </a:prstGeom>
          <a:noFill/>
          <a:ln w="28575" cap="flat" cmpd="sng">
            <a:solidFill>
              <a:srgbClr val="000000"/>
            </a:solidFill>
            <a:prstDash val="solid"/>
            <a:round/>
            <a:headEnd type="none" w="med" len="med"/>
            <a:tailEnd type="triangle" w="med" len="med"/>
          </a:ln>
        </p:spPr>
      </p:cxnSp>
      <p:cxnSp>
        <p:nvCxnSpPr>
          <p:cNvPr id="161" name="Google Shape;161;p16"/>
          <p:cNvCxnSpPr/>
          <p:nvPr/>
        </p:nvCxnSpPr>
        <p:spPr>
          <a:xfrm flipH="1">
            <a:off x="4549313" y="3748100"/>
            <a:ext cx="9600" cy="501300"/>
          </a:xfrm>
          <a:prstGeom prst="straightConnector1">
            <a:avLst/>
          </a:prstGeom>
          <a:noFill/>
          <a:ln w="28575" cap="flat" cmpd="sng">
            <a:solidFill>
              <a:srgbClr val="000000"/>
            </a:solidFill>
            <a:prstDash val="solid"/>
            <a:round/>
            <a:headEnd type="none" w="med" len="med"/>
            <a:tailEnd type="triangle" w="med" len="med"/>
          </a:ln>
        </p:spPr>
      </p:cxnSp>
      <p:cxnSp>
        <p:nvCxnSpPr>
          <p:cNvPr id="162" name="Google Shape;162;p16"/>
          <p:cNvCxnSpPr/>
          <p:nvPr/>
        </p:nvCxnSpPr>
        <p:spPr>
          <a:xfrm flipH="1">
            <a:off x="6719825" y="3748100"/>
            <a:ext cx="9600" cy="501300"/>
          </a:xfrm>
          <a:prstGeom prst="straightConnector1">
            <a:avLst/>
          </a:prstGeom>
          <a:noFill/>
          <a:ln w="28575" cap="flat" cmpd="sng">
            <a:solidFill>
              <a:srgbClr val="000000"/>
            </a:solidFill>
            <a:prstDash val="solid"/>
            <a:round/>
            <a:headEnd type="none" w="med" len="med"/>
            <a:tailEnd type="triangle" w="med" len="med"/>
          </a:ln>
        </p:spPr>
      </p:cxnSp>
      <p:cxnSp>
        <p:nvCxnSpPr>
          <p:cNvPr id="163" name="Google Shape;163;p16"/>
          <p:cNvCxnSpPr/>
          <p:nvPr/>
        </p:nvCxnSpPr>
        <p:spPr>
          <a:xfrm rot="10800000" flipH="1">
            <a:off x="2400300" y="3748325"/>
            <a:ext cx="4333800" cy="930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p:nvPr/>
        </p:nvSpPr>
        <p:spPr>
          <a:xfrm>
            <a:off x="115785" y="858563"/>
            <a:ext cx="8910000" cy="4174800"/>
          </a:xfrm>
          <a:prstGeom prst="rect">
            <a:avLst/>
          </a:prstGeom>
          <a:solidFill>
            <a:srgbClr val="007EFF">
              <a:alpha val="9020"/>
            </a:srgbClr>
          </a:solidFill>
          <a:ln w="25400" cap="flat" cmpd="sng">
            <a:solidFill>
              <a:srgbClr val="11773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9" name="Google Shape;169;p17"/>
          <p:cNvSpPr txBox="1"/>
          <p:nvPr/>
        </p:nvSpPr>
        <p:spPr>
          <a:xfrm>
            <a:off x="3356267" y="890944"/>
            <a:ext cx="5653800" cy="4125900"/>
          </a:xfrm>
          <a:prstGeom prst="rect">
            <a:avLst/>
          </a:prstGeom>
          <a:noFill/>
          <a:ln>
            <a:noFill/>
          </a:ln>
        </p:spPr>
        <p:txBody>
          <a:bodyPr spcFirstLastPara="1" wrap="square" lIns="54000" tIns="54000" rIns="0" bIns="0" anchor="t" anchorCtr="0">
            <a:spAutoFit/>
          </a:bodyPr>
          <a:lstStyle/>
          <a:p>
            <a:pPr marL="0" marR="0" lvl="0" indent="0" algn="l" rtl="0">
              <a:spcBef>
                <a:spcPts val="0"/>
              </a:spcBef>
              <a:spcAft>
                <a:spcPts val="0"/>
              </a:spcAft>
              <a:buNone/>
            </a:pPr>
            <a:r>
              <a:rPr lang="en-GB" sz="1200" b="0" i="0" u="none" strike="noStrike" cap="none" dirty="0" err="1">
                <a:solidFill>
                  <a:schemeClr val="tx1">
                    <a:lumMod val="50000"/>
                  </a:schemeClr>
                </a:solidFill>
                <a:latin typeface="Arial"/>
                <a:ea typeface="Arial"/>
                <a:cs typeface="Arial"/>
                <a:sym typeface="Arial"/>
              </a:rPr>
              <a:t>netcdf</a:t>
            </a:r>
            <a:r>
              <a:rPr lang="en-GB" sz="1200" b="0" i="0" u="none" strike="noStrike" cap="none" dirty="0">
                <a:solidFill>
                  <a:schemeClr val="tx1">
                    <a:lumMod val="50000"/>
                  </a:schemeClr>
                </a:solidFill>
                <a:sym typeface="Arial"/>
              </a:rPr>
              <a:t> CD24_base_2008_dec_1_1915785082846561030 { </a:t>
            </a:r>
            <a:endParaRPr sz="1100" dirty="0">
              <a:solidFill>
                <a:schemeClr val="tx1">
                  <a:lumMod val="50000"/>
                </a:schemeClr>
              </a:solidFill>
            </a:endParaRPr>
          </a:p>
          <a:p>
            <a:pPr marL="0" marR="0" lvl="0" indent="0" algn="l" rtl="0">
              <a:spcBef>
                <a:spcPts val="0"/>
              </a:spcBef>
              <a:spcAft>
                <a:spcPts val="0"/>
              </a:spcAft>
              <a:buNone/>
            </a:pPr>
            <a:r>
              <a:rPr lang="en-GB" sz="800" dirty="0">
                <a:solidFill>
                  <a:schemeClr val="tx1">
                    <a:lumMod val="50000"/>
                  </a:schemeClr>
                </a:solidFill>
                <a:sym typeface="Arial"/>
              </a:rPr>
              <a:t>   </a:t>
            </a:r>
            <a:endParaRPr sz="8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dimensions: </a:t>
            </a:r>
            <a:endParaRPr sz="1100" dirty="0">
              <a:solidFill>
                <a:schemeClr val="tx1">
                  <a:lumMod val="50000"/>
                </a:schemeClr>
              </a:solidFill>
            </a:endParaRPr>
          </a:p>
          <a:p>
            <a:pPr marL="0" marR="0" lvl="0" indent="0" algn="l" rtl="0">
              <a:lnSpc>
                <a:spcPct val="50000"/>
              </a:lnSpc>
              <a:spcBef>
                <a:spcPts val="0"/>
              </a:spcBef>
              <a:spcAft>
                <a:spcPts val="0"/>
              </a:spcAft>
              <a:buNone/>
            </a:pPr>
            <a:r>
              <a:rPr lang="en-GB" sz="1200" dirty="0">
                <a:solidFill>
                  <a:schemeClr val="tx1">
                    <a:lumMod val="50000"/>
                  </a:schemeClr>
                </a:solidFill>
                <a:sym typeface="Arial"/>
              </a:rPr>
              <a:t>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variables: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    float gas_so2(time, z, y, x)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gas_so2:coordinates = "</a:t>
            </a:r>
            <a:r>
              <a:rPr lang="en-GB" sz="1200" dirty="0" err="1">
                <a:solidFill>
                  <a:schemeClr val="tx1">
                    <a:lumMod val="50000"/>
                  </a:schemeClr>
                </a:solidFill>
                <a:latin typeface="Arial"/>
                <a:ea typeface="Arial"/>
                <a:cs typeface="Arial"/>
                <a:sym typeface="Arial"/>
              </a:rPr>
              <a:t>lon</a:t>
            </a:r>
            <a:r>
              <a:rPr lang="en-GB" sz="1200" dirty="0">
                <a:solidFill>
                  <a:schemeClr val="tx1">
                    <a:lumMod val="50000"/>
                  </a:schemeClr>
                </a:solidFill>
                <a:latin typeface="Arial"/>
                <a:ea typeface="Arial"/>
                <a:cs typeface="Arial"/>
                <a:sym typeface="Arial"/>
              </a:rPr>
              <a:t> </a:t>
            </a:r>
            <a:r>
              <a:rPr lang="en-GB" sz="1200" dirty="0" err="1">
                <a:solidFill>
                  <a:schemeClr val="tx1">
                    <a:lumMod val="50000"/>
                  </a:schemeClr>
                </a:solidFill>
                <a:latin typeface="Arial"/>
                <a:ea typeface="Arial"/>
                <a:cs typeface="Arial"/>
                <a:sym typeface="Arial"/>
              </a:rPr>
              <a:t>lat</a:t>
            </a:r>
            <a:r>
              <a:rPr lang="en-GB" sz="1200" dirty="0">
                <a:solidFill>
                  <a:schemeClr val="tx1">
                    <a:lumMod val="50000"/>
                  </a:schemeClr>
                </a:solidFill>
                <a:sym typeface="Arial"/>
              </a:rPr>
              <a:t>"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gas_so2:grid_mapping = "</a:t>
            </a:r>
            <a:r>
              <a:rPr lang="en-GB" sz="1200" dirty="0" err="1">
                <a:solidFill>
                  <a:schemeClr val="tx1">
                    <a:lumMod val="50000"/>
                  </a:schemeClr>
                </a:solidFill>
                <a:latin typeface="Arial"/>
                <a:ea typeface="Arial"/>
                <a:cs typeface="Arial"/>
                <a:sym typeface="Arial"/>
              </a:rPr>
              <a:t>Lambert_Conformal</a:t>
            </a:r>
            <a:r>
              <a:rPr lang="en-GB" sz="1200" dirty="0">
                <a:solidFill>
                  <a:schemeClr val="tx1">
                    <a:lumMod val="50000"/>
                  </a:schemeClr>
                </a:solidFill>
                <a:sym typeface="Arial"/>
              </a:rPr>
              <a:t>"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        gas_so2:missing_value = -9.e+33f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gas_so2:standard_name = "</a:t>
            </a:r>
            <a:r>
              <a:rPr lang="en-GB" sz="1200" dirty="0" err="1">
                <a:solidFill>
                  <a:schemeClr val="tx1">
                    <a:lumMod val="50000"/>
                  </a:schemeClr>
                </a:solidFill>
                <a:latin typeface="Arial"/>
                <a:ea typeface="Arial"/>
                <a:cs typeface="Arial"/>
                <a:sym typeface="Arial"/>
              </a:rPr>
              <a:t>mass_concentration_of_sulfur_dioxide_in_air</a:t>
            </a:r>
            <a:r>
              <a:rPr lang="en-GB" sz="1200" dirty="0">
                <a:solidFill>
                  <a:schemeClr val="tx1">
                    <a:lumMod val="50000"/>
                  </a:schemeClr>
                </a:solidFill>
                <a:sym typeface="Arial"/>
              </a:rPr>
              <a:t>"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        gas_so2:units = "kg m-3"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gas_so2:long_name = "</a:t>
            </a:r>
            <a:r>
              <a:rPr lang="en-GB" sz="1200" dirty="0">
                <a:solidFill>
                  <a:schemeClr val="tx1">
                    <a:lumMod val="50000"/>
                  </a:schemeClr>
                </a:solidFill>
              </a:rPr>
              <a:t>SO2 concentration</a:t>
            </a:r>
            <a:r>
              <a:rPr lang="en-GB" sz="1200" dirty="0">
                <a:solidFill>
                  <a:schemeClr val="tx1">
                    <a:lumMod val="50000"/>
                  </a:schemeClr>
                </a:solidFill>
                <a:sym typeface="Arial"/>
              </a:rPr>
              <a:t>" ; </a:t>
            </a:r>
            <a:endParaRPr sz="1100" dirty="0">
              <a:solidFill>
                <a:schemeClr val="tx1">
                  <a:lumMod val="50000"/>
                </a:schemeClr>
              </a:solidFill>
            </a:endParaRPr>
          </a:p>
          <a:p>
            <a:pPr marL="0" marR="0" lvl="0" indent="0" algn="l" rtl="0">
              <a:lnSpc>
                <a:spcPct val="93750"/>
              </a:lnSpc>
              <a:spcBef>
                <a:spcPts val="0"/>
              </a:spcBef>
              <a:spcAft>
                <a:spcPts val="0"/>
              </a:spcAft>
              <a:buNone/>
            </a:pPr>
            <a:r>
              <a:rPr lang="en-GB" sz="1200" dirty="0">
                <a:solidFill>
                  <a:schemeClr val="tx1">
                    <a:lumMod val="50000"/>
                  </a:schemeClr>
                </a:solidFill>
                <a:sym typeface="Arial"/>
              </a:rPr>
              <a:t>    ...</a:t>
            </a:r>
            <a:endParaRPr sz="1100" dirty="0">
              <a:solidFill>
                <a:schemeClr val="tx1">
                  <a:lumMod val="50000"/>
                </a:schemeClr>
              </a:solidFill>
            </a:endParaRPr>
          </a:p>
          <a:p>
            <a:pPr marL="0" marR="0" lvl="0" indent="0" algn="l" rtl="0">
              <a:lnSpc>
                <a:spcPct val="93750"/>
              </a:lnSpc>
              <a:spcBef>
                <a:spcPts val="0"/>
              </a:spcBef>
              <a:spcAft>
                <a:spcPts val="0"/>
              </a:spcAft>
              <a:buNone/>
            </a:pPr>
            <a:r>
              <a:rPr lang="en-GB" sz="1200" dirty="0">
                <a:solidFill>
                  <a:schemeClr val="tx1">
                    <a:lumMod val="50000"/>
                  </a:schemeClr>
                </a:solidFill>
                <a:sym typeface="Arial"/>
              </a:rPr>
              <a:t>//global attributes: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        :Conventions = "CF-1.6"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:institution = "Helmholtz-</a:t>
            </a:r>
            <a:r>
              <a:rPr lang="en-GB" sz="1200" dirty="0" err="1">
                <a:solidFill>
                  <a:schemeClr val="tx1">
                    <a:lumMod val="50000"/>
                  </a:schemeClr>
                </a:solidFill>
                <a:latin typeface="Arial"/>
                <a:ea typeface="Arial"/>
                <a:cs typeface="Arial"/>
                <a:sym typeface="Arial"/>
              </a:rPr>
              <a:t>Zentrum</a:t>
            </a:r>
            <a:r>
              <a:rPr lang="en-GB" sz="1200" dirty="0">
                <a:solidFill>
                  <a:schemeClr val="tx1">
                    <a:lumMod val="50000"/>
                  </a:schemeClr>
                </a:solidFill>
                <a:latin typeface="Arial"/>
                <a:ea typeface="Arial"/>
                <a:cs typeface="Arial"/>
                <a:sym typeface="Arial"/>
              </a:rPr>
              <a:t> </a:t>
            </a:r>
            <a:r>
              <a:rPr lang="en-GB" sz="1200" dirty="0" err="1">
                <a:solidFill>
                  <a:schemeClr val="tx1">
                    <a:lumMod val="50000"/>
                  </a:schemeClr>
                </a:solidFill>
                <a:latin typeface="Arial"/>
                <a:ea typeface="Arial"/>
                <a:cs typeface="Arial"/>
                <a:sym typeface="Arial"/>
              </a:rPr>
              <a:t>Geesthacht</a:t>
            </a:r>
            <a:r>
              <a:rPr lang="en-GB" sz="1200" dirty="0">
                <a:solidFill>
                  <a:schemeClr val="tx1">
                    <a:lumMod val="50000"/>
                  </a:schemeClr>
                </a:solidFill>
                <a:sym typeface="Arial"/>
              </a:rPr>
              <a:t>, …..."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        :source = "model: CMAQ v5.0.1 cb05tump ae5; ….."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:summary = "Standard CMAQ Model run over </a:t>
            </a:r>
            <a:r>
              <a:rPr lang="en-GB" sz="1200" dirty="0" err="1">
                <a:solidFill>
                  <a:schemeClr val="tx1">
                    <a:lumMod val="50000"/>
                  </a:schemeClr>
                </a:solidFill>
                <a:latin typeface="Arial"/>
                <a:ea typeface="Arial"/>
                <a:cs typeface="Arial"/>
                <a:sym typeface="Arial"/>
              </a:rPr>
              <a:t>Northwestern</a:t>
            </a:r>
            <a:r>
              <a:rPr lang="en-GB" sz="1200" dirty="0">
                <a:solidFill>
                  <a:schemeClr val="tx1">
                    <a:lumMod val="50000"/>
                  </a:schemeClr>
                </a:solidFill>
                <a:sym typeface="Arial"/>
              </a:rPr>
              <a:t> Europe […] "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        :title = "Concentrations of gaseous pollutants and particulate compounds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over </a:t>
            </a:r>
            <a:r>
              <a:rPr lang="en-GB" sz="1200" dirty="0" err="1">
                <a:solidFill>
                  <a:schemeClr val="tx1">
                    <a:lumMod val="50000"/>
                  </a:schemeClr>
                </a:solidFill>
                <a:latin typeface="Arial"/>
                <a:ea typeface="Arial"/>
                <a:cs typeface="Arial"/>
                <a:sym typeface="Arial"/>
              </a:rPr>
              <a:t>Northwestern</a:t>
            </a:r>
            <a:r>
              <a:rPr lang="en-GB" sz="1200" dirty="0">
                <a:solidFill>
                  <a:schemeClr val="tx1">
                    <a:lumMod val="50000"/>
                  </a:schemeClr>
                </a:solidFill>
                <a:sym typeface="Arial"/>
              </a:rPr>
              <a:t> Europe […] in 2008";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a:t>
            </a:r>
            <a:r>
              <a:rPr lang="en-GB" sz="1200" dirty="0" err="1">
                <a:solidFill>
                  <a:schemeClr val="tx1">
                    <a:lumMod val="50000"/>
                  </a:schemeClr>
                </a:solidFill>
                <a:latin typeface="Arial"/>
                <a:ea typeface="Arial"/>
                <a:cs typeface="Arial"/>
                <a:sym typeface="Arial"/>
              </a:rPr>
              <a:t>creation_date</a:t>
            </a:r>
            <a:r>
              <a:rPr lang="en-GB" sz="1200" dirty="0">
                <a:solidFill>
                  <a:schemeClr val="tx1">
                    <a:lumMod val="50000"/>
                  </a:schemeClr>
                </a:solidFill>
                <a:sym typeface="Arial"/>
              </a:rPr>
              <a:t> = "2015-04-02"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a:t>
            </a:r>
            <a:r>
              <a:rPr lang="en-GB" sz="1200" dirty="0" err="1">
                <a:solidFill>
                  <a:schemeClr val="tx1">
                    <a:lumMod val="50000"/>
                  </a:schemeClr>
                </a:solidFill>
                <a:latin typeface="Arial"/>
                <a:ea typeface="Arial"/>
                <a:cs typeface="Arial"/>
                <a:sym typeface="Arial"/>
              </a:rPr>
              <a:t>crs</a:t>
            </a:r>
            <a:r>
              <a:rPr lang="en-GB" sz="1200" dirty="0">
                <a:solidFill>
                  <a:schemeClr val="tx1">
                    <a:lumMod val="50000"/>
                  </a:schemeClr>
                </a:solidFill>
                <a:sym typeface="Arial"/>
              </a:rPr>
              <a:t> = "spherical earth, R = 6370 km" ;  </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        :history = "... abbreviated ..." ; </a:t>
            </a:r>
            <a:endParaRPr sz="1100" dirty="0">
              <a:solidFill>
                <a:schemeClr val="tx1">
                  <a:lumMod val="50000"/>
                </a:schemeClr>
              </a:solidFill>
            </a:endParaRPr>
          </a:p>
        </p:txBody>
      </p:sp>
      <p:sp>
        <p:nvSpPr>
          <p:cNvPr id="170" name="Google Shape;170;p17"/>
          <p:cNvSpPr txBox="1"/>
          <p:nvPr/>
        </p:nvSpPr>
        <p:spPr>
          <a:xfrm>
            <a:off x="209318" y="2347855"/>
            <a:ext cx="2373000" cy="513000"/>
          </a:xfrm>
          <a:prstGeom prst="rect">
            <a:avLst/>
          </a:prstGeom>
          <a:noFill/>
          <a:ln w="28575" cap="flat" cmpd="sng">
            <a:solidFill>
              <a:srgbClr val="11773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117733"/>
                </a:solidFill>
                <a:latin typeface="Arial"/>
                <a:ea typeface="Arial"/>
                <a:cs typeface="Arial"/>
                <a:sym typeface="Arial"/>
              </a:rPr>
              <a:t>CF Conventions/</a:t>
            </a:r>
            <a:br>
              <a:rPr lang="en-GB" sz="1500" b="1">
                <a:solidFill>
                  <a:srgbClr val="117733"/>
                </a:solidFill>
                <a:latin typeface="Arial"/>
                <a:ea typeface="Arial"/>
                <a:cs typeface="Arial"/>
                <a:sym typeface="Arial"/>
              </a:rPr>
            </a:br>
            <a:r>
              <a:rPr lang="en-GB" sz="1500" b="1">
                <a:solidFill>
                  <a:srgbClr val="117733"/>
                </a:solidFill>
                <a:latin typeface="Arial"/>
                <a:ea typeface="Arial"/>
                <a:cs typeface="Arial"/>
                <a:sym typeface="Arial"/>
              </a:rPr>
              <a:t>Controlled Vocabulary</a:t>
            </a:r>
            <a:endParaRPr sz="1500" b="1">
              <a:solidFill>
                <a:srgbClr val="117733"/>
              </a:solidFill>
              <a:latin typeface="Arial"/>
              <a:ea typeface="Arial"/>
              <a:cs typeface="Arial"/>
              <a:sym typeface="Arial"/>
            </a:endParaRPr>
          </a:p>
        </p:txBody>
      </p:sp>
      <p:sp>
        <p:nvSpPr>
          <p:cNvPr id="171" name="Google Shape;171;p17"/>
          <p:cNvSpPr txBox="1"/>
          <p:nvPr/>
        </p:nvSpPr>
        <p:spPr>
          <a:xfrm>
            <a:off x="210326" y="904329"/>
            <a:ext cx="2376000" cy="378000"/>
          </a:xfrm>
          <a:prstGeom prst="rect">
            <a:avLst/>
          </a:prstGeom>
          <a:noFill/>
          <a:ln w="28575" cap="flat" cmpd="sng">
            <a:solidFill>
              <a:srgbClr val="11773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117733"/>
                </a:solidFill>
                <a:latin typeface="Arial"/>
                <a:ea typeface="Arial"/>
                <a:cs typeface="Arial"/>
                <a:sym typeface="Arial"/>
              </a:rPr>
              <a:t>Always NetCDF</a:t>
            </a:r>
            <a:endParaRPr sz="1500" b="1">
              <a:solidFill>
                <a:srgbClr val="117733"/>
              </a:solidFill>
              <a:latin typeface="Arial"/>
              <a:ea typeface="Arial"/>
              <a:cs typeface="Arial"/>
              <a:sym typeface="Arial"/>
            </a:endParaRPr>
          </a:p>
        </p:txBody>
      </p:sp>
      <p:sp>
        <p:nvSpPr>
          <p:cNvPr id="172" name="Google Shape;172;p17"/>
          <p:cNvSpPr txBox="1"/>
          <p:nvPr/>
        </p:nvSpPr>
        <p:spPr>
          <a:xfrm>
            <a:off x="209318" y="4424643"/>
            <a:ext cx="2373000" cy="513000"/>
          </a:xfrm>
          <a:prstGeom prst="rect">
            <a:avLst/>
          </a:prstGeom>
          <a:noFill/>
          <a:ln w="28575" cap="flat" cmpd="sng">
            <a:solidFill>
              <a:srgbClr val="11773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117733"/>
                </a:solidFill>
                <a:latin typeface="Arial"/>
                <a:ea typeface="Arial"/>
                <a:cs typeface="Arial"/>
                <a:sym typeface="Arial"/>
              </a:rPr>
              <a:t>Coordinate reference system </a:t>
            </a:r>
            <a:endParaRPr sz="1500" b="1">
              <a:solidFill>
                <a:srgbClr val="117733"/>
              </a:solidFill>
              <a:latin typeface="Arial"/>
              <a:ea typeface="Arial"/>
              <a:cs typeface="Arial"/>
              <a:sym typeface="Arial"/>
            </a:endParaRPr>
          </a:p>
        </p:txBody>
      </p:sp>
      <p:sp>
        <p:nvSpPr>
          <p:cNvPr id="173" name="Google Shape;173;p17"/>
          <p:cNvSpPr txBox="1"/>
          <p:nvPr/>
        </p:nvSpPr>
        <p:spPr>
          <a:xfrm>
            <a:off x="209318" y="1856014"/>
            <a:ext cx="2373000" cy="351000"/>
          </a:xfrm>
          <a:prstGeom prst="rect">
            <a:avLst/>
          </a:prstGeom>
          <a:noFill/>
          <a:ln w="28575" cap="flat" cmpd="sng">
            <a:solidFill>
              <a:srgbClr val="117733"/>
            </a:solidFill>
            <a:prstDash val="solid"/>
            <a:round/>
            <a:headEnd type="none" w="sm" len="sm"/>
            <a:tailEnd type="none" w="sm" len="sm"/>
          </a:ln>
        </p:spPr>
        <p:txBody>
          <a:bodyPr spcFirstLastPara="1" wrap="square" lIns="68575" tIns="68575" rIns="68575" bIns="68575" anchor="t" anchorCtr="0">
            <a:noAutofit/>
          </a:bodyPr>
          <a:lstStyle/>
          <a:p>
            <a:pPr marL="0" marR="0" lvl="0" indent="0" algn="l" rtl="0">
              <a:spcBef>
                <a:spcPts val="0"/>
              </a:spcBef>
              <a:spcAft>
                <a:spcPts val="0"/>
              </a:spcAft>
              <a:buNone/>
            </a:pPr>
            <a:r>
              <a:rPr lang="en-GB" sz="1500" b="1">
                <a:solidFill>
                  <a:srgbClr val="117733"/>
                </a:solidFill>
                <a:latin typeface="Arial"/>
                <a:ea typeface="Arial"/>
                <a:cs typeface="Arial"/>
                <a:sym typeface="Arial"/>
              </a:rPr>
              <a:t>Coordinate system</a:t>
            </a:r>
            <a:endParaRPr sz="1100"/>
          </a:p>
        </p:txBody>
      </p:sp>
      <p:cxnSp>
        <p:nvCxnSpPr>
          <p:cNvPr id="174" name="Google Shape;174;p17"/>
          <p:cNvCxnSpPr/>
          <p:nvPr/>
        </p:nvCxnSpPr>
        <p:spPr>
          <a:xfrm>
            <a:off x="2582466" y="1070966"/>
            <a:ext cx="786900" cy="0"/>
          </a:xfrm>
          <a:prstGeom prst="straightConnector1">
            <a:avLst/>
          </a:prstGeom>
          <a:noFill/>
          <a:ln w="50800" cap="flat" cmpd="sng">
            <a:solidFill>
              <a:srgbClr val="117733"/>
            </a:solidFill>
            <a:prstDash val="solid"/>
            <a:round/>
            <a:headEnd type="none" w="sm" len="sm"/>
            <a:tailEnd type="triangle" w="med" len="med"/>
          </a:ln>
        </p:spPr>
      </p:cxnSp>
      <p:cxnSp>
        <p:nvCxnSpPr>
          <p:cNvPr id="175" name="Google Shape;175;p17"/>
          <p:cNvCxnSpPr/>
          <p:nvPr/>
        </p:nvCxnSpPr>
        <p:spPr>
          <a:xfrm>
            <a:off x="2593181" y="2031514"/>
            <a:ext cx="776100" cy="2100"/>
          </a:xfrm>
          <a:prstGeom prst="straightConnector1">
            <a:avLst/>
          </a:prstGeom>
          <a:noFill/>
          <a:ln w="50800" cap="flat" cmpd="sng">
            <a:solidFill>
              <a:srgbClr val="117733"/>
            </a:solidFill>
            <a:prstDash val="solid"/>
            <a:round/>
            <a:headEnd type="none" w="sm" len="sm"/>
            <a:tailEnd type="triangle" w="med" len="med"/>
          </a:ln>
        </p:spPr>
      </p:cxnSp>
      <p:cxnSp>
        <p:nvCxnSpPr>
          <p:cNvPr id="176" name="Google Shape;176;p17"/>
          <p:cNvCxnSpPr/>
          <p:nvPr/>
        </p:nvCxnSpPr>
        <p:spPr>
          <a:xfrm rot="10800000" flipH="1">
            <a:off x="2585318" y="2575092"/>
            <a:ext cx="778800" cy="4200"/>
          </a:xfrm>
          <a:prstGeom prst="straightConnector1">
            <a:avLst/>
          </a:prstGeom>
          <a:noFill/>
          <a:ln w="50800" cap="flat" cmpd="sng">
            <a:solidFill>
              <a:srgbClr val="117733"/>
            </a:solidFill>
            <a:prstDash val="solid"/>
            <a:round/>
            <a:headEnd type="none" w="sm" len="sm"/>
            <a:tailEnd type="triangle" w="med" len="med"/>
          </a:ln>
        </p:spPr>
      </p:cxnSp>
      <p:cxnSp>
        <p:nvCxnSpPr>
          <p:cNvPr id="177" name="Google Shape;177;p17"/>
          <p:cNvCxnSpPr/>
          <p:nvPr/>
        </p:nvCxnSpPr>
        <p:spPr>
          <a:xfrm rot="10800000" flipH="1">
            <a:off x="2595793" y="4701257"/>
            <a:ext cx="768300" cy="300"/>
          </a:xfrm>
          <a:prstGeom prst="straightConnector1">
            <a:avLst/>
          </a:prstGeom>
          <a:noFill/>
          <a:ln w="50800" cap="flat" cmpd="sng">
            <a:solidFill>
              <a:srgbClr val="117733"/>
            </a:solidFill>
            <a:prstDash val="solid"/>
            <a:round/>
            <a:headEnd type="none" w="sm" len="sm"/>
            <a:tailEnd type="triangle" w="med" len="med"/>
          </a:ln>
        </p:spPr>
      </p:cxnSp>
      <p:sp>
        <p:nvSpPr>
          <p:cNvPr id="178" name="Google Shape;178;p17"/>
          <p:cNvSpPr txBox="1">
            <a:spLocks noGrp="1"/>
          </p:cNvSpPr>
          <p:nvPr>
            <p:ph type="title"/>
          </p:nvPr>
        </p:nvSpPr>
        <p:spPr>
          <a:xfrm>
            <a:off x="731425" y="94375"/>
            <a:ext cx="7231800" cy="686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Font typeface="Arial"/>
              <a:buNone/>
            </a:pPr>
            <a:r>
              <a:rPr lang="en-GB" sz="2600">
                <a:solidFill>
                  <a:srgbClr val="117733"/>
                </a:solidFill>
              </a:rPr>
              <a:t>Requirements for Data Files</a:t>
            </a:r>
            <a:endParaRPr sz="2400"/>
          </a:p>
        </p:txBody>
      </p:sp>
      <p:sp>
        <p:nvSpPr>
          <p:cNvPr id="179" name="Google Shape;179;p17"/>
          <p:cNvSpPr txBox="1"/>
          <p:nvPr/>
        </p:nvSpPr>
        <p:spPr>
          <a:xfrm>
            <a:off x="181200" y="3126825"/>
            <a:ext cx="2658300" cy="1026900"/>
          </a:xfrm>
          <a:prstGeom prst="rect">
            <a:avLst/>
          </a:prstGeom>
          <a:noFill/>
          <a:ln>
            <a:noFill/>
          </a:ln>
        </p:spPr>
        <p:txBody>
          <a:bodyPr spcFirstLastPara="1" wrap="square" lIns="91425" tIns="91425" rIns="91425" bIns="91425" anchor="t" anchorCtr="0">
            <a:spAutoFit/>
          </a:bodyPr>
          <a:lstStyle/>
          <a:p>
            <a:pPr marL="0" lvl="0" indent="0" algn="l" rtl="0">
              <a:lnSpc>
                <a:spcPct val="102000"/>
              </a:lnSpc>
              <a:spcBef>
                <a:spcPts val="0"/>
              </a:spcBef>
              <a:spcAft>
                <a:spcPts val="0"/>
              </a:spcAft>
              <a:buNone/>
            </a:pPr>
            <a:r>
              <a:rPr lang="en-GB" sz="1800" i="1">
                <a:solidFill>
                  <a:schemeClr val="accent5"/>
                </a:solidFill>
              </a:rPr>
              <a:t>AtMoDat is currently working on an extension of the CF Conventions</a:t>
            </a:r>
            <a:endParaRPr sz="1800" i="1">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731425" y="94375"/>
            <a:ext cx="7231800" cy="686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Font typeface="Arial"/>
              <a:buNone/>
            </a:pPr>
            <a:r>
              <a:rPr lang="en-GB" sz="2600">
                <a:solidFill>
                  <a:srgbClr val="332288"/>
                </a:solidFill>
              </a:rPr>
              <a:t>Requirements for DOI Metadata</a:t>
            </a:r>
            <a:endParaRPr sz="2600">
              <a:solidFill>
                <a:srgbClr val="117733"/>
              </a:solidFill>
            </a:endParaRPr>
          </a:p>
        </p:txBody>
      </p:sp>
      <p:sp>
        <p:nvSpPr>
          <p:cNvPr id="185" name="Google Shape;185;p18"/>
          <p:cNvSpPr/>
          <p:nvPr/>
        </p:nvSpPr>
        <p:spPr>
          <a:xfrm>
            <a:off x="115784" y="858600"/>
            <a:ext cx="8910000" cy="4174800"/>
          </a:xfrm>
          <a:prstGeom prst="rect">
            <a:avLst/>
          </a:prstGeom>
          <a:solidFill>
            <a:srgbClr val="007EFF">
              <a:alpha val="9020"/>
            </a:srgbClr>
          </a:solidFill>
          <a:ln w="25400" cap="flat" cmpd="sng">
            <a:solidFill>
              <a:srgbClr val="33228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6" name="Google Shape;186;p18"/>
          <p:cNvSpPr txBox="1"/>
          <p:nvPr/>
        </p:nvSpPr>
        <p:spPr>
          <a:xfrm>
            <a:off x="3356100" y="1012258"/>
            <a:ext cx="5049600" cy="3379200"/>
          </a:xfrm>
          <a:prstGeom prst="rect">
            <a:avLst/>
          </a:prstGeom>
          <a:noFill/>
          <a:ln>
            <a:noFill/>
          </a:ln>
        </p:spPr>
        <p:txBody>
          <a:bodyPr spcFirstLastPara="1" wrap="square" lIns="54000" tIns="54000" rIns="0" bIns="0" anchor="t" anchorCtr="0">
            <a:spAutoFit/>
          </a:bodyPr>
          <a:lstStyle/>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"id":"10.1594/</a:t>
            </a:r>
            <a:r>
              <a:rPr lang="en-GB" sz="1200" dirty="0" err="1">
                <a:solidFill>
                  <a:schemeClr val="tx1">
                    <a:lumMod val="50000"/>
                  </a:schemeClr>
                </a:solidFill>
                <a:latin typeface="Arial"/>
                <a:ea typeface="Arial"/>
                <a:cs typeface="Arial"/>
                <a:sym typeface="Arial"/>
              </a:rPr>
              <a:t>wdcc</a:t>
            </a:r>
            <a:r>
              <a:rPr lang="en-GB" sz="1200" dirty="0">
                <a:solidFill>
                  <a:schemeClr val="tx1">
                    <a:lumMod val="50000"/>
                  </a:schemeClr>
                </a:solidFill>
                <a:sym typeface="Arial"/>
              </a:rPr>
              <a:t>/cmaq_cclm_hzg_2008",</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 "doi":"10.1594/</a:t>
            </a:r>
            <a:r>
              <a:rPr lang="en-GB" sz="1200" dirty="0" err="1">
                <a:solidFill>
                  <a:schemeClr val="tx1">
                    <a:lumMod val="50000"/>
                  </a:schemeClr>
                </a:solidFill>
                <a:latin typeface="Arial"/>
                <a:ea typeface="Arial"/>
                <a:cs typeface="Arial"/>
                <a:sym typeface="Arial"/>
              </a:rPr>
              <a:t>wdcc</a:t>
            </a:r>
            <a:r>
              <a:rPr lang="en-GB" sz="1200" dirty="0">
                <a:solidFill>
                  <a:schemeClr val="tx1">
                    <a:lumMod val="50000"/>
                  </a:schemeClr>
                </a:solidFill>
                <a:sym typeface="Arial"/>
              </a:rPr>
              <a:t>/cmaq_cclm_hzg_2008",</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"creators":[{</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a:t>
            </a:r>
            <a:r>
              <a:rPr lang="en-GB" sz="1200" dirty="0" err="1">
                <a:solidFill>
                  <a:schemeClr val="tx1">
                    <a:lumMod val="50000"/>
                  </a:schemeClr>
                </a:solidFill>
                <a:latin typeface="Arial"/>
                <a:ea typeface="Arial"/>
                <a:cs typeface="Arial"/>
                <a:sym typeface="Arial"/>
              </a:rPr>
              <a:t>name":"Neumann</a:t>
            </a:r>
            <a:r>
              <a:rPr lang="en-GB" sz="1200" dirty="0">
                <a:solidFill>
                  <a:schemeClr val="tx1">
                    <a:lumMod val="50000"/>
                  </a:schemeClr>
                </a:solidFill>
                <a:sym typeface="Arial"/>
              </a:rPr>
              <a:t>, Daniel",</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a:t>
            </a:r>
            <a:r>
              <a:rPr lang="en-GB" sz="1200" dirty="0" err="1">
                <a:solidFill>
                  <a:schemeClr val="tx1">
                    <a:lumMod val="50000"/>
                  </a:schemeClr>
                </a:solidFill>
                <a:latin typeface="Arial"/>
                <a:ea typeface="Arial"/>
                <a:cs typeface="Arial"/>
                <a:sym typeface="Arial"/>
              </a:rPr>
              <a:t>nameType</a:t>
            </a:r>
            <a:r>
              <a:rPr lang="en-GB" sz="1200" dirty="0">
                <a:solidFill>
                  <a:schemeClr val="tx1">
                    <a:lumMod val="50000"/>
                  </a:schemeClr>
                </a:solidFill>
                <a:sym typeface="Arial"/>
              </a:rPr>
              <a:t>":"Personal",</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a:t>
            </a:r>
            <a:r>
              <a:rPr lang="en-GB" sz="1200" dirty="0" err="1">
                <a:solidFill>
                  <a:schemeClr val="tx1">
                    <a:lumMod val="50000"/>
                  </a:schemeClr>
                </a:solidFill>
                <a:latin typeface="Arial"/>
                <a:ea typeface="Arial"/>
                <a:cs typeface="Arial"/>
                <a:sym typeface="Arial"/>
              </a:rPr>
              <a:t>nameIdentifiers</a:t>
            </a:r>
            <a:r>
              <a:rPr lang="en-GB" sz="1200" dirty="0">
                <a:solidFill>
                  <a:schemeClr val="tx1">
                    <a:lumMod val="50000"/>
                  </a:schemeClr>
                </a:solidFill>
                <a:sym typeface="Arial"/>
              </a:rPr>
              <a:t>":{</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a:t>
            </a:r>
            <a:r>
              <a:rPr lang="en-GB" sz="1200" dirty="0" err="1">
                <a:solidFill>
                  <a:schemeClr val="tx1">
                    <a:lumMod val="50000"/>
                  </a:schemeClr>
                </a:solidFill>
                <a:latin typeface="Arial"/>
                <a:ea typeface="Arial"/>
                <a:cs typeface="Arial"/>
                <a:sym typeface="Arial"/>
              </a:rPr>
              <a:t>nameIdentifier</a:t>
            </a:r>
            <a:r>
              <a:rPr lang="en-GB" sz="1200" dirty="0">
                <a:solidFill>
                  <a:schemeClr val="tx1">
                    <a:lumMod val="50000"/>
                  </a:schemeClr>
                </a:solidFill>
                <a:sym typeface="Arial"/>
              </a:rPr>
              <a:t>":"https://orcid.org/0000-0001-8574-9093",</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a:t>
            </a:r>
            <a:r>
              <a:rPr lang="en-GB" sz="1200" dirty="0" err="1">
                <a:solidFill>
                  <a:schemeClr val="tx1">
                    <a:lumMod val="50000"/>
                  </a:schemeClr>
                </a:solidFill>
                <a:latin typeface="Arial"/>
                <a:ea typeface="Arial"/>
                <a:cs typeface="Arial"/>
                <a:sym typeface="Arial"/>
              </a:rPr>
              <a:t>nameIdentifierScheme</a:t>
            </a:r>
            <a:r>
              <a:rPr lang="en-GB" sz="1200" dirty="0">
                <a:solidFill>
                  <a:schemeClr val="tx1">
                    <a:lumMod val="50000"/>
                  </a:schemeClr>
                </a:solidFill>
                <a:sym typeface="Arial"/>
              </a:rPr>
              <a:t>":"ORCID",</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a:t>
            </a:r>
            <a:r>
              <a:rPr lang="en-GB" sz="1200" dirty="0" err="1">
                <a:solidFill>
                  <a:schemeClr val="tx1">
                    <a:lumMod val="50000"/>
                  </a:schemeClr>
                </a:solidFill>
                <a:latin typeface="Arial"/>
                <a:ea typeface="Arial"/>
                <a:cs typeface="Arial"/>
                <a:sym typeface="Arial"/>
              </a:rPr>
              <a:t>schemeUri</a:t>
            </a:r>
            <a:r>
              <a:rPr lang="en-GB" sz="1200" dirty="0">
                <a:solidFill>
                  <a:schemeClr val="tx1">
                    <a:lumMod val="50000"/>
                  </a:schemeClr>
                </a:solidFill>
                <a:sym typeface="Arial"/>
              </a:rPr>
              <a:t>":"https://orcid.org"},</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"affiliation":{</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a:t>
            </a:r>
            <a:r>
              <a:rPr lang="en-GB" sz="1200" dirty="0" err="1">
                <a:solidFill>
                  <a:schemeClr val="tx1">
                    <a:lumMod val="50000"/>
                  </a:schemeClr>
                </a:solidFill>
                <a:latin typeface="Arial"/>
                <a:ea typeface="Arial"/>
                <a:cs typeface="Arial"/>
                <a:sym typeface="Arial"/>
              </a:rPr>
              <a:t>name":"Leibniz</a:t>
            </a:r>
            <a:r>
              <a:rPr lang="en-GB" sz="1200" dirty="0">
                <a:solidFill>
                  <a:schemeClr val="tx1">
                    <a:lumMod val="50000"/>
                  </a:schemeClr>
                </a:solidFill>
                <a:latin typeface="Arial"/>
                <a:ea typeface="Arial"/>
                <a:cs typeface="Arial"/>
                <a:sym typeface="Arial"/>
              </a:rPr>
              <a:t> -</a:t>
            </a:r>
            <a:r>
              <a:rPr lang="en-GB" sz="1200" dirty="0" err="1">
                <a:solidFill>
                  <a:schemeClr val="tx1">
                    <a:lumMod val="50000"/>
                  </a:schemeClr>
                </a:solidFill>
                <a:latin typeface="Arial"/>
                <a:ea typeface="Arial"/>
                <a:cs typeface="Arial"/>
                <a:sym typeface="Arial"/>
              </a:rPr>
              <a:t>Institut</a:t>
            </a:r>
            <a:r>
              <a:rPr lang="en-GB" sz="1200" dirty="0">
                <a:solidFill>
                  <a:schemeClr val="tx1">
                    <a:lumMod val="50000"/>
                  </a:schemeClr>
                </a:solidFill>
                <a:latin typeface="Arial"/>
                <a:ea typeface="Arial"/>
                <a:cs typeface="Arial"/>
                <a:sym typeface="Arial"/>
              </a:rPr>
              <a:t> </a:t>
            </a:r>
            <a:r>
              <a:rPr lang="en-GB" sz="1200" dirty="0" err="1">
                <a:solidFill>
                  <a:schemeClr val="tx1">
                    <a:lumMod val="50000"/>
                  </a:schemeClr>
                </a:solidFill>
                <a:latin typeface="Arial"/>
                <a:ea typeface="Arial"/>
                <a:cs typeface="Arial"/>
                <a:sym typeface="Arial"/>
              </a:rPr>
              <a:t>fuer</a:t>
            </a:r>
            <a:r>
              <a:rPr lang="en-GB" sz="1200" dirty="0">
                <a:solidFill>
                  <a:schemeClr val="tx1">
                    <a:lumMod val="50000"/>
                  </a:schemeClr>
                </a:solidFill>
                <a:latin typeface="Arial"/>
                <a:ea typeface="Arial"/>
                <a:cs typeface="Arial"/>
                <a:sym typeface="Arial"/>
              </a:rPr>
              <a:t> </a:t>
            </a:r>
            <a:r>
              <a:rPr lang="en-GB" sz="1200" dirty="0" err="1">
                <a:solidFill>
                  <a:schemeClr val="tx1">
                    <a:lumMod val="50000"/>
                  </a:schemeClr>
                </a:solidFill>
                <a:latin typeface="Arial"/>
                <a:ea typeface="Arial"/>
                <a:cs typeface="Arial"/>
                <a:sym typeface="Arial"/>
              </a:rPr>
              <a:t>Ostseeforschung</a:t>
            </a:r>
            <a:r>
              <a:rPr lang="en-GB" sz="1200" dirty="0">
                <a:solidFill>
                  <a:schemeClr val="tx1">
                    <a:lumMod val="50000"/>
                  </a:schemeClr>
                </a:solidFill>
                <a:latin typeface="Arial"/>
                <a:ea typeface="Arial"/>
                <a:cs typeface="Arial"/>
                <a:sym typeface="Arial"/>
              </a:rPr>
              <a:t> </a:t>
            </a:r>
            <a:r>
              <a:rPr lang="en-GB" sz="1200" dirty="0" err="1">
                <a:solidFill>
                  <a:schemeClr val="tx1">
                    <a:lumMod val="50000"/>
                  </a:schemeClr>
                </a:solidFill>
                <a:latin typeface="Arial"/>
                <a:ea typeface="Arial"/>
                <a:cs typeface="Arial"/>
                <a:sym typeface="Arial"/>
              </a:rPr>
              <a:t>Warnemuende</a:t>
            </a:r>
            <a:r>
              <a:rPr lang="en-GB" sz="1200" dirty="0">
                <a:solidFill>
                  <a:schemeClr val="tx1">
                    <a:lumMod val="50000"/>
                  </a:schemeClr>
                </a:solidFill>
                <a:sym typeface="Arial"/>
              </a:rPr>
              <a:t> (IOW)",</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a:t>
            </a:r>
            <a:r>
              <a:rPr lang="en-GB" sz="1200" dirty="0" err="1">
                <a:solidFill>
                  <a:schemeClr val="tx1">
                    <a:lumMod val="50000"/>
                  </a:schemeClr>
                </a:solidFill>
                <a:latin typeface="Arial"/>
                <a:ea typeface="Arial"/>
                <a:cs typeface="Arial"/>
                <a:sym typeface="Arial"/>
              </a:rPr>
              <a:t>affiliationIdentifier</a:t>
            </a:r>
            <a:r>
              <a:rPr lang="en-GB" sz="1200" dirty="0">
                <a:solidFill>
                  <a:schemeClr val="tx1">
                    <a:lumMod val="50000"/>
                  </a:schemeClr>
                </a:solidFill>
                <a:sym typeface="Arial"/>
              </a:rPr>
              <a:t>":"https://ror.org/03xh9nq73",</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a:t>
            </a:r>
            <a:r>
              <a:rPr lang="en-GB" sz="1200" dirty="0" err="1">
                <a:solidFill>
                  <a:schemeClr val="tx1">
                    <a:lumMod val="50000"/>
                  </a:schemeClr>
                </a:solidFill>
                <a:latin typeface="Arial"/>
                <a:ea typeface="Arial"/>
                <a:cs typeface="Arial"/>
                <a:sym typeface="Arial"/>
              </a:rPr>
              <a:t>affiliationIdentifierScheme</a:t>
            </a:r>
            <a:r>
              <a:rPr lang="en-GB" sz="1200" dirty="0">
                <a:solidFill>
                  <a:schemeClr val="tx1">
                    <a:lumMod val="50000"/>
                  </a:schemeClr>
                </a:solidFill>
                <a:sym typeface="Arial"/>
              </a:rPr>
              <a:t>":"ROR",</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latin typeface="Arial"/>
                <a:ea typeface="Arial"/>
                <a:cs typeface="Arial"/>
                <a:sym typeface="Arial"/>
              </a:rPr>
              <a:t>"</a:t>
            </a:r>
            <a:r>
              <a:rPr lang="en-GB" sz="1200" dirty="0" err="1">
                <a:solidFill>
                  <a:schemeClr val="tx1">
                    <a:lumMod val="50000"/>
                  </a:schemeClr>
                </a:solidFill>
                <a:latin typeface="Arial"/>
                <a:ea typeface="Arial"/>
                <a:cs typeface="Arial"/>
                <a:sym typeface="Arial"/>
              </a:rPr>
              <a:t>SchemeURI</a:t>
            </a:r>
            <a:r>
              <a:rPr lang="en-GB" sz="1200" dirty="0">
                <a:solidFill>
                  <a:schemeClr val="tx1">
                    <a:lumMod val="50000"/>
                  </a:schemeClr>
                </a:solidFill>
                <a:sym typeface="Arial"/>
              </a:rPr>
              <a:t>":"https://ROR.org",</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"dates":  "2017-06-08",</a:t>
            </a:r>
            <a:endParaRPr sz="1100" dirty="0">
              <a:solidFill>
                <a:schemeClr val="tx1">
                  <a:lumMod val="50000"/>
                </a:schemeClr>
              </a:solidFill>
            </a:endParaRPr>
          </a:p>
          <a:p>
            <a:pPr marL="0" marR="0" lvl="0" indent="0" algn="l" rtl="0">
              <a:spcBef>
                <a:spcPts val="0"/>
              </a:spcBef>
              <a:spcAft>
                <a:spcPts val="0"/>
              </a:spcAft>
              <a:buNone/>
            </a:pPr>
            <a:r>
              <a:rPr lang="en-GB" sz="1200" dirty="0">
                <a:solidFill>
                  <a:schemeClr val="tx1">
                    <a:lumMod val="50000"/>
                  </a:schemeClr>
                </a:solidFill>
                <a:sym typeface="Arial"/>
              </a:rPr>
              <a:t>…</a:t>
            </a:r>
            <a:endParaRPr sz="1100" dirty="0">
              <a:solidFill>
                <a:schemeClr val="tx1">
                  <a:lumMod val="50000"/>
                </a:schemeClr>
              </a:solidFill>
            </a:endParaRPr>
          </a:p>
        </p:txBody>
      </p:sp>
      <p:sp>
        <p:nvSpPr>
          <p:cNvPr id="187" name="Google Shape;187;p18"/>
          <p:cNvSpPr txBox="1"/>
          <p:nvPr/>
        </p:nvSpPr>
        <p:spPr>
          <a:xfrm>
            <a:off x="217181" y="2026875"/>
            <a:ext cx="2376000" cy="838200"/>
          </a:xfrm>
          <a:prstGeom prst="rect">
            <a:avLst/>
          </a:prstGeom>
          <a:noFill/>
          <a:ln w="28575" cap="flat" cmpd="sng">
            <a:solidFill>
              <a:srgbClr val="33228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332288"/>
                </a:solidFill>
                <a:latin typeface="Arial"/>
                <a:ea typeface="Arial"/>
                <a:cs typeface="Arial"/>
                <a:sym typeface="Arial"/>
              </a:rPr>
              <a:t>PIDs (ORCID, ROR) </a:t>
            </a:r>
            <a:br>
              <a:rPr lang="en-GB" sz="1500" b="1">
                <a:solidFill>
                  <a:srgbClr val="332288"/>
                </a:solidFill>
                <a:latin typeface="Arial"/>
                <a:ea typeface="Arial"/>
                <a:cs typeface="Arial"/>
                <a:sym typeface="Arial"/>
              </a:rPr>
            </a:br>
            <a:r>
              <a:rPr lang="en-GB" sz="1500" b="1">
                <a:solidFill>
                  <a:srgbClr val="332288"/>
                </a:solidFill>
                <a:latin typeface="Arial"/>
                <a:ea typeface="Arial"/>
                <a:cs typeface="Arial"/>
                <a:sym typeface="Arial"/>
              </a:rPr>
              <a:t>for persons, organisations, funders</a:t>
            </a:r>
            <a:endParaRPr sz="1100"/>
          </a:p>
        </p:txBody>
      </p:sp>
      <p:sp>
        <p:nvSpPr>
          <p:cNvPr id="188" name="Google Shape;188;p18"/>
          <p:cNvSpPr txBox="1"/>
          <p:nvPr/>
        </p:nvSpPr>
        <p:spPr>
          <a:xfrm>
            <a:off x="225030" y="3818389"/>
            <a:ext cx="2376000" cy="474600"/>
          </a:xfrm>
          <a:prstGeom prst="rect">
            <a:avLst/>
          </a:prstGeom>
          <a:noFill/>
          <a:ln w="28575" cap="flat" cmpd="sng">
            <a:solidFill>
              <a:srgbClr val="33228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332288"/>
                </a:solidFill>
                <a:latin typeface="Arial"/>
                <a:ea typeface="Arial"/>
                <a:cs typeface="Arial"/>
                <a:sym typeface="Arial"/>
              </a:rPr>
              <a:t>Standardized dates</a:t>
            </a:r>
            <a:endParaRPr sz="1500" b="1">
              <a:solidFill>
                <a:srgbClr val="332288"/>
              </a:solidFill>
              <a:latin typeface="Arial"/>
              <a:ea typeface="Arial"/>
              <a:cs typeface="Arial"/>
              <a:sym typeface="Arial"/>
            </a:endParaRPr>
          </a:p>
        </p:txBody>
      </p:sp>
      <p:cxnSp>
        <p:nvCxnSpPr>
          <p:cNvPr id="189" name="Google Shape;189;p18"/>
          <p:cNvCxnSpPr/>
          <p:nvPr/>
        </p:nvCxnSpPr>
        <p:spPr>
          <a:xfrm>
            <a:off x="2593181" y="2442566"/>
            <a:ext cx="766200" cy="0"/>
          </a:xfrm>
          <a:prstGeom prst="straightConnector1">
            <a:avLst/>
          </a:prstGeom>
          <a:noFill/>
          <a:ln w="50800" cap="flat" cmpd="sng">
            <a:solidFill>
              <a:srgbClr val="332288"/>
            </a:solidFill>
            <a:prstDash val="solid"/>
            <a:round/>
            <a:headEnd type="none" w="sm" len="sm"/>
            <a:tailEnd type="triangle" w="med" len="med"/>
          </a:ln>
        </p:spPr>
      </p:cxnSp>
      <p:cxnSp>
        <p:nvCxnSpPr>
          <p:cNvPr id="190" name="Google Shape;190;p18"/>
          <p:cNvCxnSpPr/>
          <p:nvPr/>
        </p:nvCxnSpPr>
        <p:spPr>
          <a:xfrm>
            <a:off x="2614613" y="4077553"/>
            <a:ext cx="759000" cy="0"/>
          </a:xfrm>
          <a:prstGeom prst="straightConnector1">
            <a:avLst/>
          </a:prstGeom>
          <a:noFill/>
          <a:ln w="50800" cap="flat" cmpd="sng">
            <a:solidFill>
              <a:srgbClr val="332288"/>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9"/>
          <p:cNvSpPr txBox="1">
            <a:spLocks noGrp="1"/>
          </p:cNvSpPr>
          <p:nvPr>
            <p:ph type="title"/>
          </p:nvPr>
        </p:nvSpPr>
        <p:spPr>
          <a:xfrm>
            <a:off x="587614" y="94375"/>
            <a:ext cx="7369800" cy="686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Font typeface="Arial"/>
              <a:buNone/>
            </a:pPr>
            <a:r>
              <a:rPr lang="en-GB" sz="2600">
                <a:solidFill>
                  <a:srgbClr val="882255"/>
                </a:solidFill>
              </a:rPr>
              <a:t>Landing Page (human-readable): requirements</a:t>
            </a:r>
            <a:endParaRPr sz="2600">
              <a:solidFill>
                <a:srgbClr val="117733"/>
              </a:solidFill>
            </a:endParaRPr>
          </a:p>
        </p:txBody>
      </p:sp>
      <p:sp>
        <p:nvSpPr>
          <p:cNvPr id="196" name="Google Shape;196;p19"/>
          <p:cNvSpPr/>
          <p:nvPr/>
        </p:nvSpPr>
        <p:spPr>
          <a:xfrm>
            <a:off x="115784" y="858600"/>
            <a:ext cx="8910000" cy="4174200"/>
          </a:xfrm>
          <a:prstGeom prst="rect">
            <a:avLst/>
          </a:prstGeom>
          <a:solidFill>
            <a:srgbClr val="007EFF">
              <a:alpha val="9020"/>
            </a:srgbClr>
          </a:solidFill>
          <a:ln w="25400" cap="flat" cmpd="sng">
            <a:solidFill>
              <a:srgbClr val="88225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7" name="Google Shape;197;p19"/>
          <p:cNvSpPr txBox="1"/>
          <p:nvPr/>
        </p:nvSpPr>
        <p:spPr>
          <a:xfrm>
            <a:off x="214556" y="1614992"/>
            <a:ext cx="2295000" cy="783000"/>
          </a:xfrm>
          <a:prstGeom prst="rect">
            <a:avLst/>
          </a:prstGeom>
          <a:noFill/>
          <a:ln w="28575" cap="flat" cmpd="sng">
            <a:solidFill>
              <a:srgbClr val="88225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882255"/>
                </a:solidFill>
                <a:latin typeface="Arial"/>
                <a:ea typeface="Arial"/>
                <a:cs typeface="Arial"/>
                <a:sym typeface="Arial"/>
              </a:rPr>
              <a:t>Sub-pages with </a:t>
            </a:r>
            <a:br>
              <a:rPr lang="en-GB" sz="1500" b="1">
                <a:solidFill>
                  <a:srgbClr val="882255"/>
                </a:solidFill>
                <a:latin typeface="Arial"/>
                <a:ea typeface="Arial"/>
                <a:cs typeface="Arial"/>
                <a:sym typeface="Arial"/>
              </a:rPr>
            </a:br>
            <a:r>
              <a:rPr lang="en-GB" sz="1500" b="1">
                <a:solidFill>
                  <a:srgbClr val="882255"/>
                </a:solidFill>
                <a:latin typeface="Arial"/>
                <a:ea typeface="Arial"/>
                <a:cs typeface="Arial"/>
                <a:sym typeface="Arial"/>
              </a:rPr>
              <a:t>details on datasets </a:t>
            </a:r>
            <a:br>
              <a:rPr lang="en-GB" sz="1500" b="1">
                <a:solidFill>
                  <a:srgbClr val="882255"/>
                </a:solidFill>
                <a:latin typeface="Arial"/>
                <a:ea typeface="Arial"/>
                <a:cs typeface="Arial"/>
                <a:sym typeface="Arial"/>
              </a:rPr>
            </a:br>
            <a:r>
              <a:rPr lang="en-GB" sz="1500" b="1">
                <a:solidFill>
                  <a:srgbClr val="882255"/>
                </a:solidFill>
                <a:latin typeface="Arial"/>
                <a:ea typeface="Arial"/>
                <a:cs typeface="Arial"/>
                <a:sym typeface="Arial"/>
              </a:rPr>
              <a:t>or variables</a:t>
            </a:r>
            <a:endParaRPr sz="1100"/>
          </a:p>
        </p:txBody>
      </p:sp>
      <p:sp>
        <p:nvSpPr>
          <p:cNvPr id="198" name="Google Shape;198;p19"/>
          <p:cNvSpPr txBox="1"/>
          <p:nvPr/>
        </p:nvSpPr>
        <p:spPr>
          <a:xfrm>
            <a:off x="214556" y="2549850"/>
            <a:ext cx="2295000" cy="513000"/>
          </a:xfrm>
          <a:prstGeom prst="rect">
            <a:avLst/>
          </a:prstGeom>
          <a:noFill/>
          <a:ln w="28575" cap="flat" cmpd="sng">
            <a:solidFill>
              <a:srgbClr val="88225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882255"/>
                </a:solidFill>
                <a:latin typeface="Arial"/>
                <a:ea typeface="Arial"/>
                <a:cs typeface="Arial"/>
                <a:sym typeface="Arial"/>
              </a:rPr>
              <a:t>Contact person with ORCID</a:t>
            </a:r>
            <a:endParaRPr sz="1100"/>
          </a:p>
        </p:txBody>
      </p:sp>
      <p:sp>
        <p:nvSpPr>
          <p:cNvPr id="199" name="Google Shape;199;p19"/>
          <p:cNvSpPr txBox="1"/>
          <p:nvPr/>
        </p:nvSpPr>
        <p:spPr>
          <a:xfrm>
            <a:off x="214556" y="3134288"/>
            <a:ext cx="2295000" cy="513000"/>
          </a:xfrm>
          <a:prstGeom prst="rect">
            <a:avLst/>
          </a:prstGeom>
          <a:noFill/>
          <a:ln w="28575" cap="flat" cmpd="sng">
            <a:solidFill>
              <a:srgbClr val="88225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882255"/>
                </a:solidFill>
                <a:latin typeface="Arial"/>
                <a:ea typeface="Arial"/>
                <a:cs typeface="Arial"/>
                <a:sym typeface="Arial"/>
              </a:rPr>
              <a:t>Use of Controlled Vocabulary</a:t>
            </a:r>
            <a:endParaRPr sz="1100"/>
          </a:p>
        </p:txBody>
      </p:sp>
      <p:grpSp>
        <p:nvGrpSpPr>
          <p:cNvPr id="200" name="Google Shape;200;p19"/>
          <p:cNvGrpSpPr/>
          <p:nvPr/>
        </p:nvGrpSpPr>
        <p:grpSpPr>
          <a:xfrm>
            <a:off x="2755932" y="911028"/>
            <a:ext cx="5723934" cy="4077257"/>
            <a:chOff x="3674618" y="1160314"/>
            <a:chExt cx="7641081" cy="5526236"/>
          </a:xfrm>
        </p:grpSpPr>
        <p:pic>
          <p:nvPicPr>
            <p:cNvPr id="201" name="Google Shape;201;p19"/>
            <p:cNvPicPr preferRelativeResize="0"/>
            <p:nvPr/>
          </p:nvPicPr>
          <p:blipFill rotWithShape="1">
            <a:blip r:embed="rId3">
              <a:alphaModFix/>
            </a:blip>
            <a:srcRect b="87950"/>
            <a:stretch/>
          </p:blipFill>
          <p:spPr>
            <a:xfrm>
              <a:off x="3683340" y="1160314"/>
              <a:ext cx="7632359" cy="742633"/>
            </a:xfrm>
            <a:prstGeom prst="rect">
              <a:avLst/>
            </a:prstGeom>
            <a:noFill/>
            <a:ln>
              <a:noFill/>
            </a:ln>
          </p:spPr>
        </p:pic>
        <p:pic>
          <p:nvPicPr>
            <p:cNvPr id="202" name="Google Shape;202;p19"/>
            <p:cNvPicPr preferRelativeResize="0"/>
            <p:nvPr/>
          </p:nvPicPr>
          <p:blipFill rotWithShape="1">
            <a:blip r:embed="rId3">
              <a:alphaModFix/>
            </a:blip>
            <a:srcRect t="12410" b="48002"/>
            <a:stretch/>
          </p:blipFill>
          <p:spPr>
            <a:xfrm>
              <a:off x="3676113" y="1694667"/>
              <a:ext cx="7632359" cy="2439844"/>
            </a:xfrm>
            <a:prstGeom prst="rect">
              <a:avLst/>
            </a:prstGeom>
            <a:noFill/>
            <a:ln>
              <a:noFill/>
            </a:ln>
          </p:spPr>
        </p:pic>
        <p:pic>
          <p:nvPicPr>
            <p:cNvPr id="203" name="Google Shape;203;p19"/>
            <p:cNvPicPr preferRelativeResize="0"/>
            <p:nvPr/>
          </p:nvPicPr>
          <p:blipFill rotWithShape="1">
            <a:blip r:embed="rId3">
              <a:alphaModFix/>
            </a:blip>
            <a:srcRect t="58397" b="103"/>
            <a:stretch/>
          </p:blipFill>
          <p:spPr>
            <a:xfrm>
              <a:off x="3674618" y="4128870"/>
              <a:ext cx="7632359" cy="2557680"/>
            </a:xfrm>
            <a:prstGeom prst="rect">
              <a:avLst/>
            </a:prstGeom>
            <a:noFill/>
            <a:ln>
              <a:noFill/>
            </a:ln>
          </p:spPr>
        </p:pic>
      </p:grpSp>
      <p:sp>
        <p:nvSpPr>
          <p:cNvPr id="204" name="Google Shape;204;p19"/>
          <p:cNvSpPr txBox="1"/>
          <p:nvPr/>
        </p:nvSpPr>
        <p:spPr>
          <a:xfrm>
            <a:off x="214555" y="3718725"/>
            <a:ext cx="2294100" cy="513000"/>
          </a:xfrm>
          <a:prstGeom prst="rect">
            <a:avLst/>
          </a:prstGeom>
          <a:noFill/>
          <a:ln w="28575" cap="flat" cmpd="sng">
            <a:solidFill>
              <a:srgbClr val="88225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882255"/>
                </a:solidFill>
                <a:latin typeface="Arial"/>
                <a:ea typeface="Arial"/>
                <a:cs typeface="Arial"/>
                <a:sym typeface="Arial"/>
              </a:rPr>
              <a:t>Spatial and temporal coverage of the data</a:t>
            </a:r>
            <a:endParaRPr sz="1100"/>
          </a:p>
        </p:txBody>
      </p:sp>
      <p:sp>
        <p:nvSpPr>
          <p:cNvPr id="205" name="Google Shape;205;p19"/>
          <p:cNvSpPr txBox="1"/>
          <p:nvPr/>
        </p:nvSpPr>
        <p:spPr>
          <a:xfrm>
            <a:off x="214555" y="4301686"/>
            <a:ext cx="2294100" cy="513000"/>
          </a:xfrm>
          <a:prstGeom prst="rect">
            <a:avLst/>
          </a:prstGeom>
          <a:noFill/>
          <a:ln w="28575" cap="flat" cmpd="sng">
            <a:solidFill>
              <a:srgbClr val="88225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882255"/>
                </a:solidFill>
                <a:latin typeface="Arial"/>
                <a:ea typeface="Arial"/>
                <a:cs typeface="Arial"/>
                <a:sym typeface="Arial"/>
              </a:rPr>
              <a:t>Download access to the data</a:t>
            </a:r>
            <a:endParaRPr sz="1100"/>
          </a:p>
        </p:txBody>
      </p:sp>
      <p:cxnSp>
        <p:nvCxnSpPr>
          <p:cNvPr id="206" name="Google Shape;206;p19"/>
          <p:cNvCxnSpPr/>
          <p:nvPr/>
        </p:nvCxnSpPr>
        <p:spPr>
          <a:xfrm>
            <a:off x="2525185" y="2032989"/>
            <a:ext cx="2308500" cy="0"/>
          </a:xfrm>
          <a:prstGeom prst="straightConnector1">
            <a:avLst/>
          </a:prstGeom>
          <a:noFill/>
          <a:ln w="28575" cap="flat" cmpd="sng">
            <a:solidFill>
              <a:srgbClr val="882255"/>
            </a:solidFill>
            <a:prstDash val="solid"/>
            <a:round/>
            <a:headEnd type="none" w="sm" len="sm"/>
            <a:tailEnd type="none" w="sm" len="sm"/>
          </a:ln>
        </p:spPr>
      </p:cxnSp>
      <p:cxnSp>
        <p:nvCxnSpPr>
          <p:cNvPr id="207" name="Google Shape;207;p19"/>
          <p:cNvCxnSpPr>
            <a:stCxn id="198" idx="3"/>
          </p:cNvCxnSpPr>
          <p:nvPr/>
        </p:nvCxnSpPr>
        <p:spPr>
          <a:xfrm>
            <a:off x="2509556" y="2806350"/>
            <a:ext cx="394800" cy="427500"/>
          </a:xfrm>
          <a:prstGeom prst="straightConnector1">
            <a:avLst/>
          </a:prstGeom>
          <a:noFill/>
          <a:ln w="38100" cap="flat" cmpd="sng">
            <a:solidFill>
              <a:srgbClr val="882255"/>
            </a:solidFill>
            <a:prstDash val="solid"/>
            <a:round/>
            <a:headEnd type="none" w="sm" len="sm"/>
            <a:tailEnd type="triangle" w="med" len="med"/>
          </a:ln>
        </p:spPr>
      </p:cxnSp>
      <p:cxnSp>
        <p:nvCxnSpPr>
          <p:cNvPr id="208" name="Google Shape;208;p19"/>
          <p:cNvCxnSpPr>
            <a:stCxn id="199" idx="3"/>
          </p:cNvCxnSpPr>
          <p:nvPr/>
        </p:nvCxnSpPr>
        <p:spPr>
          <a:xfrm rot="10800000" flipH="1">
            <a:off x="2509556" y="3326888"/>
            <a:ext cx="394800" cy="63900"/>
          </a:xfrm>
          <a:prstGeom prst="straightConnector1">
            <a:avLst/>
          </a:prstGeom>
          <a:noFill/>
          <a:ln w="38100" cap="flat" cmpd="sng">
            <a:solidFill>
              <a:srgbClr val="882255"/>
            </a:solidFill>
            <a:prstDash val="solid"/>
            <a:round/>
            <a:headEnd type="none" w="sm" len="sm"/>
            <a:tailEnd type="triangle" w="med" len="med"/>
          </a:ln>
        </p:spPr>
      </p:cxnSp>
      <p:cxnSp>
        <p:nvCxnSpPr>
          <p:cNvPr id="209" name="Google Shape;209;p19"/>
          <p:cNvCxnSpPr>
            <a:stCxn id="204" idx="3"/>
          </p:cNvCxnSpPr>
          <p:nvPr/>
        </p:nvCxnSpPr>
        <p:spPr>
          <a:xfrm rot="10800000" flipH="1">
            <a:off x="2508655" y="3600525"/>
            <a:ext cx="395700" cy="374700"/>
          </a:xfrm>
          <a:prstGeom prst="straightConnector1">
            <a:avLst/>
          </a:prstGeom>
          <a:noFill/>
          <a:ln w="38100" cap="flat" cmpd="sng">
            <a:solidFill>
              <a:srgbClr val="882255"/>
            </a:solidFill>
            <a:prstDash val="solid"/>
            <a:round/>
            <a:headEnd type="none" w="sm" len="sm"/>
            <a:tailEnd type="triangle" w="med" len="med"/>
          </a:ln>
        </p:spPr>
      </p:cxnSp>
      <p:cxnSp>
        <p:nvCxnSpPr>
          <p:cNvPr id="210" name="Google Shape;210;p19"/>
          <p:cNvCxnSpPr>
            <a:stCxn id="205" idx="3"/>
          </p:cNvCxnSpPr>
          <p:nvPr/>
        </p:nvCxnSpPr>
        <p:spPr>
          <a:xfrm rot="10800000" flipH="1">
            <a:off x="2508655" y="4339786"/>
            <a:ext cx="418800" cy="218400"/>
          </a:xfrm>
          <a:prstGeom prst="straightConnector1">
            <a:avLst/>
          </a:prstGeom>
          <a:noFill/>
          <a:ln w="38100" cap="flat" cmpd="sng">
            <a:solidFill>
              <a:srgbClr val="882255"/>
            </a:solidFill>
            <a:prstDash val="solid"/>
            <a:round/>
            <a:headEnd type="none" w="sm" len="sm"/>
            <a:tailEnd type="triangle" w="med" len="med"/>
          </a:ln>
        </p:spPr>
      </p:cxnSp>
      <p:sp>
        <p:nvSpPr>
          <p:cNvPr id="211" name="Google Shape;211;p19"/>
          <p:cNvSpPr/>
          <p:nvPr/>
        </p:nvSpPr>
        <p:spPr>
          <a:xfrm>
            <a:off x="2927445" y="3195644"/>
            <a:ext cx="744300" cy="76200"/>
          </a:xfrm>
          <a:prstGeom prst="rect">
            <a:avLst/>
          </a:prstGeom>
          <a:noFill/>
          <a:ln w="9525" cap="flat" cmpd="sng">
            <a:solidFill>
              <a:srgbClr val="88225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 name="Google Shape;212;p19"/>
          <p:cNvSpPr/>
          <p:nvPr/>
        </p:nvSpPr>
        <p:spPr>
          <a:xfrm>
            <a:off x="2927445" y="3288812"/>
            <a:ext cx="744300" cy="76200"/>
          </a:xfrm>
          <a:prstGeom prst="rect">
            <a:avLst/>
          </a:prstGeom>
          <a:noFill/>
          <a:ln w="9525" cap="flat" cmpd="sng">
            <a:solidFill>
              <a:srgbClr val="88225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 name="Google Shape;213;p19"/>
          <p:cNvSpPr/>
          <p:nvPr/>
        </p:nvSpPr>
        <p:spPr>
          <a:xfrm>
            <a:off x="2934992" y="3454300"/>
            <a:ext cx="744300" cy="170400"/>
          </a:xfrm>
          <a:prstGeom prst="rect">
            <a:avLst/>
          </a:prstGeom>
          <a:noFill/>
          <a:ln w="9525" cap="flat" cmpd="sng">
            <a:solidFill>
              <a:srgbClr val="88225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4" name="Google Shape;214;p19"/>
          <p:cNvSpPr/>
          <p:nvPr/>
        </p:nvSpPr>
        <p:spPr>
          <a:xfrm>
            <a:off x="4573484" y="1786645"/>
            <a:ext cx="531300" cy="76200"/>
          </a:xfrm>
          <a:prstGeom prst="rect">
            <a:avLst/>
          </a:prstGeom>
          <a:noFill/>
          <a:ln w="9525" cap="flat" cmpd="sng">
            <a:solidFill>
              <a:srgbClr val="88225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15" name="Google Shape;215;p19"/>
          <p:cNvCxnSpPr/>
          <p:nvPr/>
        </p:nvCxnSpPr>
        <p:spPr>
          <a:xfrm rot="10800000">
            <a:off x="3848113" y="1861350"/>
            <a:ext cx="0" cy="177000"/>
          </a:xfrm>
          <a:prstGeom prst="straightConnector1">
            <a:avLst/>
          </a:prstGeom>
          <a:noFill/>
          <a:ln w="19050" cap="flat" cmpd="sng">
            <a:solidFill>
              <a:srgbClr val="882255"/>
            </a:solidFill>
            <a:prstDash val="solid"/>
            <a:round/>
            <a:headEnd type="none" w="med" len="med"/>
            <a:tailEnd type="triangle" w="med" len="med"/>
          </a:ln>
        </p:spPr>
      </p:cxnSp>
      <p:sp>
        <p:nvSpPr>
          <p:cNvPr id="216" name="Google Shape;216;p19"/>
          <p:cNvSpPr/>
          <p:nvPr/>
        </p:nvSpPr>
        <p:spPr>
          <a:xfrm>
            <a:off x="4073400" y="1786700"/>
            <a:ext cx="394800" cy="76200"/>
          </a:xfrm>
          <a:prstGeom prst="rect">
            <a:avLst/>
          </a:prstGeom>
          <a:noFill/>
          <a:ln w="9525" cap="flat" cmpd="sng">
            <a:solidFill>
              <a:srgbClr val="88225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7" name="Google Shape;217;p19"/>
          <p:cNvSpPr/>
          <p:nvPr/>
        </p:nvSpPr>
        <p:spPr>
          <a:xfrm>
            <a:off x="3631800" y="1786700"/>
            <a:ext cx="394800" cy="76200"/>
          </a:xfrm>
          <a:prstGeom prst="rect">
            <a:avLst/>
          </a:prstGeom>
          <a:noFill/>
          <a:ln w="9525" cap="flat" cmpd="sng">
            <a:solidFill>
              <a:srgbClr val="88225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18" name="Google Shape;218;p19"/>
          <p:cNvCxnSpPr/>
          <p:nvPr/>
        </p:nvCxnSpPr>
        <p:spPr>
          <a:xfrm rot="10800000">
            <a:off x="4276738" y="1861350"/>
            <a:ext cx="0" cy="177000"/>
          </a:xfrm>
          <a:prstGeom prst="straightConnector1">
            <a:avLst/>
          </a:prstGeom>
          <a:noFill/>
          <a:ln w="19050" cap="flat" cmpd="sng">
            <a:solidFill>
              <a:srgbClr val="882255"/>
            </a:solidFill>
            <a:prstDash val="solid"/>
            <a:round/>
            <a:headEnd type="none" w="med" len="med"/>
            <a:tailEnd type="triangle" w="med" len="med"/>
          </a:ln>
        </p:spPr>
      </p:cxnSp>
      <p:cxnSp>
        <p:nvCxnSpPr>
          <p:cNvPr id="219" name="Google Shape;219;p19"/>
          <p:cNvCxnSpPr/>
          <p:nvPr/>
        </p:nvCxnSpPr>
        <p:spPr>
          <a:xfrm rot="10800000">
            <a:off x="4824425" y="1861350"/>
            <a:ext cx="0" cy="177000"/>
          </a:xfrm>
          <a:prstGeom prst="straightConnector1">
            <a:avLst/>
          </a:prstGeom>
          <a:noFill/>
          <a:ln w="19050" cap="flat" cmpd="sng">
            <a:solidFill>
              <a:srgbClr val="882255"/>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587614" y="94375"/>
            <a:ext cx="7633500" cy="686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Font typeface="Arial"/>
              <a:buNone/>
            </a:pPr>
            <a:r>
              <a:rPr lang="en-GB" sz="2600">
                <a:solidFill>
                  <a:srgbClr val="882255"/>
                </a:solidFill>
              </a:rPr>
              <a:t>Landing Page (machine-readable): requirements</a:t>
            </a:r>
            <a:endParaRPr sz="2600">
              <a:solidFill>
                <a:srgbClr val="117733"/>
              </a:solidFill>
            </a:endParaRPr>
          </a:p>
        </p:txBody>
      </p:sp>
      <p:sp>
        <p:nvSpPr>
          <p:cNvPr id="225" name="Google Shape;225;p20"/>
          <p:cNvSpPr/>
          <p:nvPr/>
        </p:nvSpPr>
        <p:spPr>
          <a:xfrm>
            <a:off x="116100" y="858600"/>
            <a:ext cx="8910000" cy="4174800"/>
          </a:xfrm>
          <a:prstGeom prst="rect">
            <a:avLst/>
          </a:prstGeom>
          <a:solidFill>
            <a:srgbClr val="007EFF">
              <a:alpha val="9020"/>
            </a:srgbClr>
          </a:solidFill>
          <a:ln w="25400" cap="flat" cmpd="sng">
            <a:solidFill>
              <a:srgbClr val="88225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6" name="Google Shape;226;p20"/>
          <p:cNvSpPr txBox="1"/>
          <p:nvPr/>
        </p:nvSpPr>
        <p:spPr>
          <a:xfrm>
            <a:off x="214556" y="1475261"/>
            <a:ext cx="2376000" cy="585000"/>
          </a:xfrm>
          <a:prstGeom prst="rect">
            <a:avLst/>
          </a:prstGeom>
          <a:noFill/>
          <a:ln w="28575" cap="flat" cmpd="sng">
            <a:solidFill>
              <a:srgbClr val="88225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882255"/>
                </a:solidFill>
                <a:latin typeface="Arial"/>
                <a:ea typeface="Arial"/>
                <a:cs typeface="Arial"/>
                <a:sym typeface="Arial"/>
              </a:rPr>
              <a:t>Machine interpretable language</a:t>
            </a:r>
            <a:endParaRPr sz="1100"/>
          </a:p>
        </p:txBody>
      </p:sp>
      <p:sp>
        <p:nvSpPr>
          <p:cNvPr id="227" name="Google Shape;227;p20"/>
          <p:cNvSpPr txBox="1"/>
          <p:nvPr/>
        </p:nvSpPr>
        <p:spPr>
          <a:xfrm>
            <a:off x="214556" y="2309606"/>
            <a:ext cx="2376000" cy="581100"/>
          </a:xfrm>
          <a:prstGeom prst="rect">
            <a:avLst/>
          </a:prstGeom>
          <a:noFill/>
          <a:ln w="28575" cap="flat" cmpd="sng">
            <a:solidFill>
              <a:srgbClr val="88225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None/>
            </a:pPr>
            <a:r>
              <a:rPr lang="en-GB" sz="1500" b="1">
                <a:solidFill>
                  <a:srgbClr val="882255"/>
                </a:solidFill>
                <a:latin typeface="Arial"/>
                <a:ea typeface="Arial"/>
                <a:cs typeface="Arial"/>
                <a:sym typeface="Arial"/>
              </a:rPr>
              <a:t>PIDs for all persons, organisations, funders</a:t>
            </a:r>
            <a:endParaRPr sz="1100"/>
          </a:p>
        </p:txBody>
      </p:sp>
      <p:pic>
        <p:nvPicPr>
          <p:cNvPr id="228" name="Google Shape;228;p20"/>
          <p:cNvPicPr preferRelativeResize="0"/>
          <p:nvPr/>
        </p:nvPicPr>
        <p:blipFill rotWithShape="1">
          <a:blip r:embed="rId3">
            <a:alphaModFix/>
          </a:blip>
          <a:srcRect/>
          <a:stretch/>
        </p:blipFill>
        <p:spPr>
          <a:xfrm>
            <a:off x="2975372" y="1588294"/>
            <a:ext cx="4814088" cy="2769045"/>
          </a:xfrm>
          <a:prstGeom prst="rect">
            <a:avLst/>
          </a:prstGeom>
          <a:noFill/>
          <a:ln>
            <a:noFill/>
          </a:ln>
        </p:spPr>
      </p:pic>
      <p:cxnSp>
        <p:nvCxnSpPr>
          <p:cNvPr id="229" name="Google Shape;229;p20"/>
          <p:cNvCxnSpPr>
            <a:stCxn id="226" idx="3"/>
          </p:cNvCxnSpPr>
          <p:nvPr/>
        </p:nvCxnSpPr>
        <p:spPr>
          <a:xfrm rot="10800000" flipH="1">
            <a:off x="2590556" y="1764761"/>
            <a:ext cx="409500" cy="3000"/>
          </a:xfrm>
          <a:prstGeom prst="straightConnector1">
            <a:avLst/>
          </a:prstGeom>
          <a:noFill/>
          <a:ln w="38100" cap="flat" cmpd="sng">
            <a:solidFill>
              <a:srgbClr val="882255"/>
            </a:solidFill>
            <a:prstDash val="solid"/>
            <a:round/>
            <a:headEnd type="none" w="sm" len="sm"/>
            <a:tailEnd type="triangle" w="med" len="med"/>
          </a:ln>
        </p:spPr>
      </p:cxnSp>
      <p:cxnSp>
        <p:nvCxnSpPr>
          <p:cNvPr id="230" name="Google Shape;230;p20"/>
          <p:cNvCxnSpPr/>
          <p:nvPr/>
        </p:nvCxnSpPr>
        <p:spPr>
          <a:xfrm>
            <a:off x="2597865" y="2441386"/>
            <a:ext cx="576300" cy="5700"/>
          </a:xfrm>
          <a:prstGeom prst="straightConnector1">
            <a:avLst/>
          </a:prstGeom>
          <a:noFill/>
          <a:ln w="38100" cap="flat" cmpd="sng">
            <a:solidFill>
              <a:srgbClr val="882255"/>
            </a:solidFill>
            <a:prstDash val="solid"/>
            <a:round/>
            <a:headEnd type="none" w="sm" len="sm"/>
            <a:tailEnd type="triangle" w="med" len="med"/>
          </a:ln>
        </p:spPr>
      </p:cxnSp>
      <p:cxnSp>
        <p:nvCxnSpPr>
          <p:cNvPr id="231" name="Google Shape;231;p20"/>
          <p:cNvCxnSpPr>
            <a:stCxn id="227" idx="3"/>
          </p:cNvCxnSpPr>
          <p:nvPr/>
        </p:nvCxnSpPr>
        <p:spPr>
          <a:xfrm>
            <a:off x="2590556" y="2600156"/>
            <a:ext cx="797400" cy="1339500"/>
          </a:xfrm>
          <a:prstGeom prst="straightConnector1">
            <a:avLst/>
          </a:prstGeom>
          <a:noFill/>
          <a:ln w="38100" cap="flat" cmpd="sng">
            <a:solidFill>
              <a:srgbClr val="882255"/>
            </a:solidFill>
            <a:prstDash val="solid"/>
            <a:round/>
            <a:headEnd type="none" w="sm" len="sm"/>
            <a:tailEnd type="none" w="sm" len="sm"/>
          </a:ln>
        </p:spPr>
      </p:cxnSp>
      <p:cxnSp>
        <p:nvCxnSpPr>
          <p:cNvPr id="232" name="Google Shape;232;p20"/>
          <p:cNvCxnSpPr/>
          <p:nvPr/>
        </p:nvCxnSpPr>
        <p:spPr>
          <a:xfrm>
            <a:off x="3388057" y="3939635"/>
            <a:ext cx="775800" cy="0"/>
          </a:xfrm>
          <a:prstGeom prst="straightConnector1">
            <a:avLst/>
          </a:prstGeom>
          <a:noFill/>
          <a:ln w="38100" cap="flat" cmpd="sng">
            <a:solidFill>
              <a:srgbClr val="882255"/>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2"/>
          <p:cNvSpPr/>
          <p:nvPr/>
        </p:nvSpPr>
        <p:spPr>
          <a:xfrm>
            <a:off x="115785" y="858563"/>
            <a:ext cx="8910000" cy="4174800"/>
          </a:xfrm>
          <a:prstGeom prst="rect">
            <a:avLst/>
          </a:prstGeom>
          <a:solidFill>
            <a:srgbClr val="007EFF">
              <a:alpha val="902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73" name="Google Shape;373;p32"/>
          <p:cNvSpPr txBox="1">
            <a:spLocks noGrp="1"/>
          </p:cNvSpPr>
          <p:nvPr>
            <p:ph type="title"/>
          </p:nvPr>
        </p:nvSpPr>
        <p:spPr>
          <a:xfrm>
            <a:off x="731425" y="94375"/>
            <a:ext cx="7231800" cy="686700"/>
          </a:xfrm>
          <a:prstGeom prst="rect">
            <a:avLst/>
          </a:prstGeom>
          <a:noFill/>
          <a:ln>
            <a:noFill/>
          </a:ln>
        </p:spPr>
        <p:txBody>
          <a:bodyPr spcFirstLastPara="1" wrap="square" lIns="0" tIns="0" rIns="0" bIns="0" anchor="ctr" anchorCtr="0">
            <a:noAutofit/>
          </a:bodyPr>
          <a:lstStyle/>
          <a:p>
            <a:pPr marL="0" marR="0" lvl="0" indent="0" algn="l" rtl="0">
              <a:lnSpc>
                <a:spcPct val="113000"/>
              </a:lnSpc>
              <a:spcBef>
                <a:spcPts val="0"/>
              </a:spcBef>
              <a:spcAft>
                <a:spcPts val="0"/>
              </a:spcAft>
              <a:buClr>
                <a:schemeClr val="dk2"/>
              </a:buClr>
              <a:buSzPts val="800"/>
              <a:buFont typeface="Arial"/>
              <a:buNone/>
            </a:pPr>
            <a:r>
              <a:rPr lang="en-GB" sz="2400" dirty="0"/>
              <a:t>ATMODAT Checklists: </a:t>
            </a:r>
            <a:endParaRPr sz="2400" dirty="0"/>
          </a:p>
        </p:txBody>
      </p:sp>
      <p:sp>
        <p:nvSpPr>
          <p:cNvPr id="374" name="Google Shape;374;p32"/>
          <p:cNvSpPr txBox="1"/>
          <p:nvPr/>
        </p:nvSpPr>
        <p:spPr>
          <a:xfrm>
            <a:off x="462575" y="913075"/>
            <a:ext cx="8681400" cy="36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00">
                <a:solidFill>
                  <a:srgbClr val="1F497D"/>
                </a:solidFill>
              </a:rPr>
              <a:t>Tables with</a:t>
            </a:r>
            <a:r>
              <a:rPr lang="en-GB" sz="2000" b="1">
                <a:solidFill>
                  <a:srgbClr val="1F497D"/>
                </a:solidFill>
              </a:rPr>
              <a:t> summary </a:t>
            </a:r>
            <a:endParaRPr sz="2000" b="1">
              <a:solidFill>
                <a:srgbClr val="1F497D"/>
              </a:solidFill>
            </a:endParaRPr>
          </a:p>
          <a:p>
            <a:pPr marL="0" lvl="0" indent="0" algn="l" rtl="0">
              <a:lnSpc>
                <a:spcPct val="115000"/>
              </a:lnSpc>
              <a:spcBef>
                <a:spcPts val="0"/>
              </a:spcBef>
              <a:spcAft>
                <a:spcPts val="0"/>
              </a:spcAft>
              <a:buNone/>
            </a:pPr>
            <a:r>
              <a:rPr lang="en-GB" sz="2000" b="1">
                <a:solidFill>
                  <a:srgbClr val="1F497D"/>
                </a:solidFill>
              </a:rPr>
              <a:t>specifications</a:t>
            </a:r>
            <a:r>
              <a:rPr lang="en-GB" sz="2000">
                <a:solidFill>
                  <a:srgbClr val="1F497D"/>
                </a:solidFill>
              </a:rPr>
              <a:t> for </a:t>
            </a:r>
            <a:endParaRPr sz="2000">
              <a:solidFill>
                <a:srgbClr val="1F497D"/>
              </a:solidFill>
            </a:endParaRPr>
          </a:p>
          <a:p>
            <a:pPr marL="457200" lvl="0" indent="-355600" algn="l" rtl="0">
              <a:lnSpc>
                <a:spcPct val="115000"/>
              </a:lnSpc>
              <a:spcBef>
                <a:spcPts val="0"/>
              </a:spcBef>
              <a:spcAft>
                <a:spcPts val="0"/>
              </a:spcAft>
              <a:buClr>
                <a:srgbClr val="1F497D"/>
              </a:buClr>
              <a:buSzPts val="2000"/>
              <a:buChar char="❏"/>
            </a:pPr>
            <a:r>
              <a:rPr lang="en-GB" sz="2000" b="1">
                <a:solidFill>
                  <a:srgbClr val="1F497D"/>
                </a:solidFill>
              </a:rPr>
              <a:t>DataCite metadata</a:t>
            </a:r>
            <a:r>
              <a:rPr lang="en-GB" sz="2000">
                <a:solidFill>
                  <a:srgbClr val="1F497D"/>
                </a:solidFill>
              </a:rPr>
              <a:t> </a:t>
            </a:r>
            <a:endParaRPr sz="2000">
              <a:solidFill>
                <a:srgbClr val="1F497D"/>
              </a:solidFill>
            </a:endParaRPr>
          </a:p>
          <a:p>
            <a:pPr marL="457200" lvl="0" indent="-355600" algn="l" rtl="0">
              <a:lnSpc>
                <a:spcPct val="115000"/>
              </a:lnSpc>
              <a:spcBef>
                <a:spcPts val="0"/>
              </a:spcBef>
              <a:spcAft>
                <a:spcPts val="0"/>
              </a:spcAft>
              <a:buClr>
                <a:srgbClr val="1F497D"/>
              </a:buClr>
              <a:buSzPts val="2000"/>
              <a:buChar char="❏"/>
            </a:pPr>
            <a:r>
              <a:rPr lang="en-GB" sz="2000" b="1">
                <a:solidFill>
                  <a:srgbClr val="1F497D"/>
                </a:solidFill>
              </a:rPr>
              <a:t>landing page</a:t>
            </a:r>
            <a:endParaRPr sz="2000" b="1">
              <a:solidFill>
                <a:srgbClr val="1F497D"/>
              </a:solidFill>
            </a:endParaRPr>
          </a:p>
          <a:p>
            <a:pPr marL="457200" lvl="0" indent="-355600" algn="l" rtl="0">
              <a:lnSpc>
                <a:spcPct val="115000"/>
              </a:lnSpc>
              <a:spcBef>
                <a:spcPts val="0"/>
              </a:spcBef>
              <a:spcAft>
                <a:spcPts val="0"/>
              </a:spcAft>
              <a:buClr>
                <a:srgbClr val="1F497D"/>
              </a:buClr>
              <a:buSzPts val="2000"/>
              <a:buChar char="❏"/>
            </a:pPr>
            <a:r>
              <a:rPr lang="en-GB" sz="2000" b="1">
                <a:solidFill>
                  <a:srgbClr val="1F497D"/>
                </a:solidFill>
              </a:rPr>
              <a:t>data files</a:t>
            </a:r>
            <a:endParaRPr sz="2000" b="1">
              <a:solidFill>
                <a:srgbClr val="1F497D"/>
              </a:solidFill>
            </a:endParaRPr>
          </a:p>
          <a:p>
            <a:pPr marL="0" lvl="0" indent="0" algn="l" rtl="0">
              <a:lnSpc>
                <a:spcPct val="115000"/>
              </a:lnSpc>
              <a:spcBef>
                <a:spcPts val="0"/>
              </a:spcBef>
              <a:spcAft>
                <a:spcPts val="0"/>
              </a:spcAft>
              <a:buNone/>
            </a:pPr>
            <a:endParaRPr sz="2000" b="1">
              <a:solidFill>
                <a:srgbClr val="1F497D"/>
              </a:solidFill>
            </a:endParaRPr>
          </a:p>
          <a:p>
            <a:pPr marL="0" lvl="0" indent="0" algn="l" rtl="0">
              <a:lnSpc>
                <a:spcPct val="115000"/>
              </a:lnSpc>
              <a:spcBef>
                <a:spcPts val="0"/>
              </a:spcBef>
              <a:spcAft>
                <a:spcPts val="0"/>
              </a:spcAft>
              <a:buNone/>
            </a:pPr>
            <a:r>
              <a:rPr lang="en-GB" sz="2000">
                <a:solidFill>
                  <a:srgbClr val="1F497D"/>
                </a:solidFill>
              </a:rPr>
              <a:t>Quick overview of </a:t>
            </a:r>
            <a:br>
              <a:rPr lang="en-GB" sz="2000">
                <a:solidFill>
                  <a:srgbClr val="1F497D"/>
                </a:solidFill>
              </a:rPr>
            </a:br>
            <a:r>
              <a:rPr lang="en-GB" sz="2000">
                <a:solidFill>
                  <a:srgbClr val="1F497D"/>
                </a:solidFill>
              </a:rPr>
              <a:t>required specifications</a:t>
            </a:r>
            <a:br>
              <a:rPr lang="en-GB" sz="2000">
                <a:solidFill>
                  <a:srgbClr val="1F497D"/>
                </a:solidFill>
              </a:rPr>
            </a:br>
            <a:r>
              <a:rPr lang="en-GB" sz="2000">
                <a:solidFill>
                  <a:srgbClr val="1F497D"/>
                </a:solidFill>
              </a:rPr>
              <a:t>for data producers</a:t>
            </a:r>
            <a:br>
              <a:rPr lang="en-GB" sz="2000">
                <a:solidFill>
                  <a:srgbClr val="1F497D"/>
                </a:solidFill>
              </a:rPr>
            </a:br>
            <a:r>
              <a:rPr lang="en-GB" sz="2000">
                <a:solidFill>
                  <a:srgbClr val="1F497D"/>
                </a:solidFill>
              </a:rPr>
              <a:t>and curators.</a:t>
            </a:r>
            <a:endParaRPr sz="2000">
              <a:solidFill>
                <a:srgbClr val="1F497D"/>
              </a:solidFill>
            </a:endParaRPr>
          </a:p>
        </p:txBody>
      </p:sp>
      <p:pic>
        <p:nvPicPr>
          <p:cNvPr id="375" name="Google Shape;375;p32"/>
          <p:cNvPicPr preferRelativeResize="0"/>
          <p:nvPr/>
        </p:nvPicPr>
        <p:blipFill rotWithShape="1">
          <a:blip r:embed="rId3">
            <a:alphaModFix/>
          </a:blip>
          <a:srcRect l="14500" t="4561"/>
          <a:stretch/>
        </p:blipFill>
        <p:spPr>
          <a:xfrm>
            <a:off x="3411225" y="1013475"/>
            <a:ext cx="5591777" cy="3825224"/>
          </a:xfrm>
          <a:prstGeom prst="rect">
            <a:avLst/>
          </a:prstGeom>
          <a:noFill/>
          <a:ln>
            <a:noFill/>
          </a:ln>
        </p:spPr>
      </p:pic>
      <p:sp>
        <p:nvSpPr>
          <p:cNvPr id="2" name="Rechteck 1">
            <a:extLst>
              <a:ext uri="{FF2B5EF4-FFF2-40B4-BE49-F238E27FC236}">
                <a16:creationId xmlns:a16="http://schemas.microsoft.com/office/drawing/2014/main" id="{0CA40C26-293B-584C-8107-4735B6550F2E}"/>
              </a:ext>
            </a:extLst>
          </p:cNvPr>
          <p:cNvSpPr/>
          <p:nvPr/>
        </p:nvSpPr>
        <p:spPr>
          <a:xfrm>
            <a:off x="4283883" y="4529607"/>
            <a:ext cx="4572000" cy="566758"/>
          </a:xfrm>
          <a:prstGeom prst="rect">
            <a:avLst/>
          </a:prstGeom>
        </p:spPr>
        <p:txBody>
          <a:bodyPr>
            <a:spAutoFit/>
          </a:bodyPr>
          <a:lstStyle/>
          <a:p>
            <a:pPr lvl="0">
              <a:lnSpc>
                <a:spcPct val="115000"/>
              </a:lnSpc>
            </a:pPr>
            <a:endParaRPr lang="en-GB">
              <a:solidFill>
                <a:srgbClr val="1F497D"/>
              </a:solidFill>
            </a:endParaRPr>
          </a:p>
          <a:p>
            <a:pPr lvl="0">
              <a:lnSpc>
                <a:spcPct val="115000"/>
              </a:lnSpc>
            </a:pPr>
            <a:r>
              <a:rPr lang="en-GB">
                <a:solidFill>
                  <a:srgbClr val="1F497D"/>
                </a:solidFill>
              </a:rPr>
              <a:t>M=Mandatory, R=Recommended, O=Optional</a:t>
            </a:r>
          </a:p>
        </p:txBody>
      </p:sp>
    </p:spTree>
    <p:extLst>
      <p:ext uri="{BB962C8B-B14F-4D97-AF65-F5344CB8AC3E}">
        <p14:creationId xmlns:p14="http://schemas.microsoft.com/office/powerpoint/2010/main" val="15606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1" name="Google Shape;41;p5"/>
          <p:cNvSpPr txBox="1"/>
          <p:nvPr/>
        </p:nvSpPr>
        <p:spPr>
          <a:xfrm>
            <a:off x="6061364" y="2230582"/>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 name="Textfeld 4"/>
          <p:cNvSpPr txBox="1"/>
          <p:nvPr/>
        </p:nvSpPr>
        <p:spPr>
          <a:xfrm>
            <a:off x="691018" y="1053856"/>
            <a:ext cx="7874142" cy="441659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800" dirty="0">
                <a:solidFill>
                  <a:schemeClr val="tx1">
                    <a:lumMod val="50000"/>
                  </a:schemeClr>
                </a:solidFill>
              </a:rPr>
              <a:t>Status </a:t>
            </a:r>
          </a:p>
          <a:p>
            <a:pPr marL="536575" lvl="1" indent="-268288">
              <a:spcAft>
                <a:spcPts val="600"/>
              </a:spcAft>
              <a:buFont typeface="Arial" panose="020B0604020202020204" pitchFamily="34" charset="0"/>
              <a:buChar char="•"/>
              <a:tabLst>
                <a:tab pos="536575" algn="l"/>
              </a:tabLst>
            </a:pPr>
            <a:r>
              <a:rPr lang="en-US" sz="1800" dirty="0">
                <a:solidFill>
                  <a:schemeClr val="tx1">
                    <a:lumMod val="50000"/>
                  </a:schemeClr>
                </a:solidFill>
              </a:rPr>
              <a:t>Data rarely published</a:t>
            </a:r>
          </a:p>
          <a:p>
            <a:pPr marL="536575" lvl="1" indent="-268288">
              <a:spcAft>
                <a:spcPts val="600"/>
              </a:spcAft>
              <a:buFont typeface="Arial" panose="020B0604020202020204" pitchFamily="34" charset="0"/>
              <a:buChar char="•"/>
              <a:tabLst>
                <a:tab pos="536575" algn="l"/>
              </a:tabLst>
            </a:pPr>
            <a:r>
              <a:rPr lang="en-US" sz="1800" dirty="0">
                <a:solidFill>
                  <a:schemeClr val="tx1">
                    <a:lumMod val="50000"/>
                  </a:schemeClr>
                </a:solidFill>
              </a:rPr>
              <a:t>Data not findable</a:t>
            </a:r>
          </a:p>
          <a:p>
            <a:pPr marL="536575" lvl="1" indent="-268288">
              <a:spcAft>
                <a:spcPts val="600"/>
              </a:spcAft>
              <a:buFont typeface="Arial" panose="020B0604020202020204" pitchFamily="34" charset="0"/>
              <a:buChar char="•"/>
              <a:tabLst>
                <a:tab pos="536575" algn="l"/>
              </a:tabLst>
            </a:pPr>
            <a:r>
              <a:rPr lang="en-US" sz="1800" dirty="0">
                <a:solidFill>
                  <a:schemeClr val="tx1">
                    <a:lumMod val="50000"/>
                  </a:schemeClr>
                </a:solidFill>
              </a:rPr>
              <a:t>Need for published data increasing (researchers, planners, …)</a:t>
            </a:r>
          </a:p>
          <a:p>
            <a:pPr marL="285750" indent="-285750">
              <a:spcBef>
                <a:spcPts val="600"/>
              </a:spcBef>
              <a:spcAft>
                <a:spcPts val="600"/>
              </a:spcAft>
              <a:buFont typeface="Arial" panose="020B0604020202020204" pitchFamily="34" charset="0"/>
              <a:buChar char="•"/>
              <a:tabLst>
                <a:tab pos="536575" algn="l"/>
              </a:tabLst>
            </a:pPr>
            <a:r>
              <a:rPr lang="en-US" sz="1800" dirty="0">
                <a:solidFill>
                  <a:schemeClr val="tx1">
                    <a:lumMod val="50000"/>
                  </a:schemeClr>
                </a:solidFill>
              </a:rPr>
              <a:t>Project aim: increase reusability of urban climate data</a:t>
            </a:r>
          </a:p>
          <a:p>
            <a:pPr marL="285750" indent="-285750">
              <a:spcBef>
                <a:spcPts val="600"/>
              </a:spcBef>
              <a:spcAft>
                <a:spcPts val="600"/>
              </a:spcAft>
              <a:buFont typeface="Arial" panose="020B0604020202020204" pitchFamily="34" charset="0"/>
              <a:buChar char="•"/>
              <a:tabLst>
                <a:tab pos="536575" algn="l"/>
              </a:tabLst>
            </a:pPr>
            <a:r>
              <a:rPr lang="en-US" sz="1800" dirty="0">
                <a:solidFill>
                  <a:schemeClr val="tx1">
                    <a:lumMod val="50000"/>
                  </a:schemeClr>
                </a:solidFill>
              </a:rPr>
              <a:t>Workshop objectives</a:t>
            </a:r>
          </a:p>
          <a:p>
            <a:pPr marL="536575" lvl="1" indent="-268288">
              <a:spcAft>
                <a:spcPts val="600"/>
              </a:spcAft>
              <a:buFont typeface="Arial" panose="020B0604020202020204" pitchFamily="34" charset="0"/>
              <a:buChar char="•"/>
              <a:tabLst>
                <a:tab pos="536575" algn="l"/>
              </a:tabLst>
            </a:pPr>
            <a:r>
              <a:rPr lang="en-US" sz="1800" dirty="0">
                <a:solidFill>
                  <a:schemeClr val="tx1">
                    <a:lumMod val="50000"/>
                  </a:schemeClr>
                </a:solidFill>
              </a:rPr>
              <a:t>Explain standards (FAIR, CF, </a:t>
            </a:r>
            <a:r>
              <a:rPr lang="en-US" sz="1800" dirty="0" err="1">
                <a:solidFill>
                  <a:schemeClr val="tx1">
                    <a:lumMod val="50000"/>
                  </a:schemeClr>
                </a:solidFill>
              </a:rPr>
              <a:t>NetCDF</a:t>
            </a:r>
            <a:r>
              <a:rPr lang="en-US" sz="1800" dirty="0">
                <a:solidFill>
                  <a:schemeClr val="tx1">
                    <a:lumMod val="50000"/>
                  </a:schemeClr>
                </a:solidFill>
              </a:rPr>
              <a:t>, </a:t>
            </a:r>
            <a:r>
              <a:rPr lang="en-US" sz="1800" dirty="0" err="1">
                <a:solidFill>
                  <a:schemeClr val="tx1">
                    <a:lumMod val="50000"/>
                  </a:schemeClr>
                </a:solidFill>
              </a:rPr>
              <a:t>ATMODAT</a:t>
            </a:r>
            <a:r>
              <a:rPr lang="en-US" sz="1800" dirty="0">
                <a:solidFill>
                  <a:schemeClr val="tx1">
                    <a:lumMod val="50000"/>
                  </a:schemeClr>
                </a:solidFill>
              </a:rPr>
              <a:t>) </a:t>
            </a:r>
          </a:p>
          <a:p>
            <a:pPr marL="536575" lvl="1" indent="-268288">
              <a:spcAft>
                <a:spcPts val="600"/>
              </a:spcAft>
              <a:buFont typeface="Arial" panose="020B0604020202020204" pitchFamily="34" charset="0"/>
              <a:buChar char="•"/>
              <a:tabLst>
                <a:tab pos="536575" algn="l"/>
              </a:tabLst>
            </a:pPr>
            <a:r>
              <a:rPr lang="en-US" sz="1800" dirty="0">
                <a:solidFill>
                  <a:schemeClr val="tx1">
                    <a:lumMod val="50000"/>
                  </a:schemeClr>
                </a:solidFill>
              </a:rPr>
              <a:t>Learn to use a software to check if your data fulfil a standard </a:t>
            </a:r>
          </a:p>
          <a:p>
            <a:pPr marL="536575" lvl="1" indent="-268288">
              <a:spcAft>
                <a:spcPts val="600"/>
              </a:spcAft>
              <a:buFont typeface="Arial" panose="020B0604020202020204" pitchFamily="34" charset="0"/>
              <a:buChar char="•"/>
              <a:tabLst>
                <a:tab pos="536575" algn="l"/>
              </a:tabLst>
            </a:pPr>
            <a:r>
              <a:rPr lang="en-US" sz="1800" dirty="0">
                <a:solidFill>
                  <a:schemeClr val="tx1">
                    <a:lumMod val="50000"/>
                  </a:schemeClr>
                </a:solidFill>
              </a:rPr>
              <a:t>Jointly determine model output variables that need to be standardized</a:t>
            </a:r>
          </a:p>
          <a:p>
            <a:pPr marL="536575" lvl="1" indent="-268288">
              <a:spcAft>
                <a:spcPts val="600"/>
              </a:spcAft>
              <a:buFont typeface="Arial" panose="020B0604020202020204" pitchFamily="34" charset="0"/>
              <a:buChar char="•"/>
              <a:tabLst>
                <a:tab pos="536575" algn="l"/>
              </a:tabLst>
            </a:pPr>
            <a:r>
              <a:rPr lang="en-US" sz="1800" dirty="0">
                <a:solidFill>
                  <a:schemeClr val="tx1">
                    <a:lumMod val="50000"/>
                  </a:schemeClr>
                </a:solidFill>
              </a:rPr>
              <a:t>Next steps</a:t>
            </a:r>
          </a:p>
          <a:p>
            <a:pPr marL="536575" lvl="1" indent="-268288">
              <a:spcAft>
                <a:spcPts val="600"/>
              </a:spcAft>
              <a:buFont typeface="Arial" panose="020B0604020202020204" pitchFamily="34" charset="0"/>
              <a:buChar char="•"/>
              <a:tabLst>
                <a:tab pos="536575" algn="l"/>
              </a:tabLst>
            </a:pPr>
            <a:endParaRPr lang="en-US" sz="1800" dirty="0">
              <a:solidFill>
                <a:schemeClr val="tx1">
                  <a:lumMod val="75000"/>
                </a:schemeClr>
              </a:solidFill>
            </a:endParaRPr>
          </a:p>
          <a:p>
            <a:pPr marL="285750" indent="-285750">
              <a:spcAft>
                <a:spcPts val="600"/>
              </a:spcAft>
              <a:buFont typeface="Arial" panose="020B0604020202020204" pitchFamily="34" charset="0"/>
              <a:buChar char="•"/>
            </a:pPr>
            <a:endParaRPr lang="en-US" sz="1800" dirty="0">
              <a:solidFill>
                <a:schemeClr val="tx1">
                  <a:lumMod val="75000"/>
                </a:schemeClr>
              </a:solidFill>
            </a:endParaRPr>
          </a:p>
        </p:txBody>
      </p:sp>
      <p:sp>
        <p:nvSpPr>
          <p:cNvPr id="3" name="Titel 2">
            <a:extLst>
              <a:ext uri="{FF2B5EF4-FFF2-40B4-BE49-F238E27FC236}">
                <a16:creationId xmlns:a16="http://schemas.microsoft.com/office/drawing/2014/main" id="{DF20A1FB-9938-5D41-9E0C-6228518315EC}"/>
              </a:ext>
            </a:extLst>
          </p:cNvPr>
          <p:cNvSpPr>
            <a:spLocks noGrp="1"/>
          </p:cNvSpPr>
          <p:nvPr>
            <p:ph type="title"/>
          </p:nvPr>
        </p:nvSpPr>
        <p:spPr/>
        <p:txBody>
          <a:bodyPr/>
          <a:lstStyle/>
          <a:p>
            <a:endParaRPr lang="en-GB"/>
          </a:p>
        </p:txBody>
      </p:sp>
      <p:sp>
        <p:nvSpPr>
          <p:cNvPr id="7" name="Google Shape;100;p19">
            <a:extLst>
              <a:ext uri="{FF2B5EF4-FFF2-40B4-BE49-F238E27FC236}">
                <a16:creationId xmlns:a16="http://schemas.microsoft.com/office/drawing/2014/main" id="{D71A166B-8E0E-624F-9A90-3D3766D16BF8}"/>
              </a:ext>
            </a:extLst>
          </p:cNvPr>
          <p:cNvSpPr txBox="1">
            <a:spLocks/>
          </p:cNvSpPr>
          <p:nvPr/>
        </p:nvSpPr>
        <p:spPr>
          <a:xfrm>
            <a:off x="199697" y="83865"/>
            <a:ext cx="7763528" cy="68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13000"/>
              </a:lnSpc>
              <a:spcBef>
                <a:spcPts val="0"/>
              </a:spcBef>
              <a:spcAft>
                <a:spcPts val="0"/>
              </a:spcAft>
              <a:buClr>
                <a:srgbClr val="000000"/>
              </a:buClr>
              <a:buSzPts val="2400"/>
              <a:buFont typeface="Arial"/>
              <a:buNone/>
              <a:defRPr sz="2400" b="1" i="0" u="none" strike="noStrike" cap="none">
                <a:solidFill>
                  <a:srgbClr val="005191"/>
                </a:solidFill>
                <a:latin typeface="Arial"/>
                <a:ea typeface="Arial"/>
                <a:cs typeface="Arial"/>
                <a:sym typeface="Arial"/>
              </a:defRPr>
            </a:lvl1pPr>
            <a:lvl2pPr marR="0" lvl="1"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GB"/>
              <a:t>On Publication of Urban Climate Model Results</a:t>
            </a:r>
          </a:p>
        </p:txBody>
      </p:sp>
    </p:spTree>
    <p:extLst>
      <p:ext uri="{BB962C8B-B14F-4D97-AF65-F5344CB8AC3E}">
        <p14:creationId xmlns:p14="http://schemas.microsoft.com/office/powerpoint/2010/main" val="282548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p:nvPr/>
        </p:nvSpPr>
        <p:spPr>
          <a:xfrm>
            <a:off x="115785" y="858563"/>
            <a:ext cx="8910000" cy="4174800"/>
          </a:xfrm>
          <a:prstGeom prst="rect">
            <a:avLst/>
          </a:prstGeom>
          <a:solidFill>
            <a:srgbClr val="007EFF">
              <a:alpha val="902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5" name="Google Shape;245;p22"/>
          <p:cNvSpPr txBox="1">
            <a:spLocks noGrp="1"/>
          </p:cNvSpPr>
          <p:nvPr>
            <p:ph type="title"/>
          </p:nvPr>
        </p:nvSpPr>
        <p:spPr>
          <a:xfrm>
            <a:off x="731425" y="94375"/>
            <a:ext cx="7231800" cy="686700"/>
          </a:xfrm>
          <a:prstGeom prst="rect">
            <a:avLst/>
          </a:prstGeom>
          <a:noFill/>
          <a:ln>
            <a:noFill/>
          </a:ln>
        </p:spPr>
        <p:txBody>
          <a:bodyPr spcFirstLastPara="1" wrap="square" lIns="0" tIns="0" rIns="0" bIns="0" anchor="ctr" anchorCtr="0">
            <a:noAutofit/>
          </a:bodyPr>
          <a:lstStyle/>
          <a:p>
            <a:pPr marL="0" marR="0" lvl="0" indent="0" algn="l" rtl="0">
              <a:lnSpc>
                <a:spcPct val="113000"/>
              </a:lnSpc>
              <a:spcBef>
                <a:spcPts val="0"/>
              </a:spcBef>
              <a:spcAft>
                <a:spcPts val="0"/>
              </a:spcAft>
              <a:buClr>
                <a:schemeClr val="dk2"/>
              </a:buClr>
              <a:buSzPts val="800"/>
              <a:buFont typeface="Arial"/>
              <a:buNone/>
            </a:pPr>
            <a:r>
              <a:rPr lang="en-GB" sz="2400"/>
              <a:t>ATMODAT Checklists: Detailed Specifications</a:t>
            </a:r>
            <a:endParaRPr sz="2400"/>
          </a:p>
        </p:txBody>
      </p:sp>
      <p:pic>
        <p:nvPicPr>
          <p:cNvPr id="246" name="Google Shape;246;p22"/>
          <p:cNvPicPr preferRelativeResize="0"/>
          <p:nvPr/>
        </p:nvPicPr>
        <p:blipFill>
          <a:blip r:embed="rId3">
            <a:alphaModFix/>
          </a:blip>
          <a:stretch>
            <a:fillRect/>
          </a:stretch>
        </p:blipFill>
        <p:spPr>
          <a:xfrm>
            <a:off x="-36625" y="1292828"/>
            <a:ext cx="9143997" cy="3538174"/>
          </a:xfrm>
          <a:prstGeom prst="rect">
            <a:avLst/>
          </a:prstGeom>
          <a:noFill/>
          <a:ln>
            <a:noFill/>
          </a:ln>
        </p:spPr>
      </p:pic>
      <p:sp>
        <p:nvSpPr>
          <p:cNvPr id="247" name="Google Shape;247;p22"/>
          <p:cNvSpPr txBox="1"/>
          <p:nvPr/>
        </p:nvSpPr>
        <p:spPr>
          <a:xfrm>
            <a:off x="462567" y="913081"/>
            <a:ext cx="82368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00">
                <a:solidFill>
                  <a:srgbClr val="1F497D"/>
                </a:solidFill>
              </a:rPr>
              <a:t>Table 2: List of all DOI metadata properties (Table for curators)</a:t>
            </a:r>
            <a:endParaRPr sz="2000">
              <a:solidFill>
                <a:srgbClr val="1F497D"/>
              </a:solidFill>
            </a:endParaRPr>
          </a:p>
        </p:txBody>
      </p:sp>
      <p:sp>
        <p:nvSpPr>
          <p:cNvPr id="248" name="Google Shape;248;p22"/>
          <p:cNvSpPr/>
          <p:nvPr/>
        </p:nvSpPr>
        <p:spPr>
          <a:xfrm>
            <a:off x="2176600" y="2643656"/>
            <a:ext cx="411900" cy="1668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9" name="Google Shape;249;p22"/>
          <p:cNvSpPr txBox="1"/>
          <p:nvPr/>
        </p:nvSpPr>
        <p:spPr>
          <a:xfrm>
            <a:off x="2972125" y="3793362"/>
            <a:ext cx="2432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2"/>
                </a:solidFill>
              </a:rPr>
              <a:t>Recommended (R)</a:t>
            </a:r>
            <a:endParaRPr sz="1800">
              <a:solidFill>
                <a:schemeClr val="dk2"/>
              </a:solidFill>
            </a:endParaRPr>
          </a:p>
        </p:txBody>
      </p:sp>
      <p:sp>
        <p:nvSpPr>
          <p:cNvPr id="250" name="Google Shape;250;p22"/>
          <p:cNvSpPr txBox="1"/>
          <p:nvPr/>
        </p:nvSpPr>
        <p:spPr>
          <a:xfrm>
            <a:off x="2984100" y="2224787"/>
            <a:ext cx="2432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2"/>
                </a:solidFill>
              </a:rPr>
              <a:t>Mandatory (M)</a:t>
            </a:r>
            <a:endParaRPr sz="1800">
              <a:solidFill>
                <a:schemeClr val="dk2"/>
              </a:solidFill>
            </a:endParaRPr>
          </a:p>
        </p:txBody>
      </p:sp>
      <p:cxnSp>
        <p:nvCxnSpPr>
          <p:cNvPr id="251" name="Google Shape;251;p22"/>
          <p:cNvCxnSpPr/>
          <p:nvPr/>
        </p:nvCxnSpPr>
        <p:spPr>
          <a:xfrm rot="10800000" flipH="1">
            <a:off x="2576516" y="2443840"/>
            <a:ext cx="479400" cy="295200"/>
          </a:xfrm>
          <a:prstGeom prst="straightConnector1">
            <a:avLst/>
          </a:prstGeom>
          <a:noFill/>
          <a:ln w="28575" cap="flat" cmpd="sng">
            <a:solidFill>
              <a:schemeClr val="dk2"/>
            </a:solidFill>
            <a:prstDash val="solid"/>
            <a:round/>
            <a:headEnd type="none" w="sm" len="sm"/>
            <a:tailEnd type="triangle" w="med" len="med"/>
          </a:ln>
        </p:spPr>
      </p:cxnSp>
      <p:sp>
        <p:nvSpPr>
          <p:cNvPr id="252" name="Google Shape;252;p22"/>
          <p:cNvSpPr/>
          <p:nvPr/>
        </p:nvSpPr>
        <p:spPr>
          <a:xfrm>
            <a:off x="2176600" y="4219887"/>
            <a:ext cx="411900" cy="166800"/>
          </a:xfrm>
          <a:prstGeom prst="rect">
            <a:avLst/>
          </a:prstGeom>
          <a:noFill/>
          <a:ln w="9525" cap="flat" cmpd="sng">
            <a:solidFill>
              <a:schemeClr val="dk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253" name="Google Shape;253;p22"/>
          <p:cNvCxnSpPr/>
          <p:nvPr/>
        </p:nvCxnSpPr>
        <p:spPr>
          <a:xfrm rot="10800000" flipH="1">
            <a:off x="2576516" y="4020071"/>
            <a:ext cx="479400" cy="295200"/>
          </a:xfrm>
          <a:prstGeom prst="straightConnector1">
            <a:avLst/>
          </a:prstGeom>
          <a:noFill/>
          <a:ln w="28575" cap="flat" cmpd="sng">
            <a:solidFill>
              <a:schemeClr val="dk2"/>
            </a:solidFill>
            <a:prstDash val="solid"/>
            <a:round/>
            <a:headEnd type="none" w="sm" len="sm"/>
            <a:tailEnd type="triangle" w="med" len="med"/>
          </a:ln>
        </p:spPr>
      </p:cxnSp>
      <p:sp>
        <p:nvSpPr>
          <p:cNvPr id="254" name="Google Shape;254;p22"/>
          <p:cNvSpPr txBox="1"/>
          <p:nvPr/>
        </p:nvSpPr>
        <p:spPr>
          <a:xfrm>
            <a:off x="0" y="4729600"/>
            <a:ext cx="9025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chemeClr val="dk2"/>
                </a:solidFill>
              </a:rPr>
              <a:t>All reasonable recommended (R) metadata should be entered.</a:t>
            </a:r>
            <a:endParaRPr sz="1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atmodat checker</a:t>
            </a:r>
            <a:endParaRPr sz="2400"/>
          </a:p>
        </p:txBody>
      </p:sp>
      <p:sp>
        <p:nvSpPr>
          <p:cNvPr id="5" name="Google Shape;102;p19">
            <a:extLst>
              <a:ext uri="{FF2B5EF4-FFF2-40B4-BE49-F238E27FC236}">
                <a16:creationId xmlns:a16="http://schemas.microsoft.com/office/drawing/2014/main" id="{9A2FCB64-8D62-2F4C-A7E7-4ABE3277E990}"/>
              </a:ext>
            </a:extLst>
          </p:cNvPr>
          <p:cNvSpPr txBox="1"/>
          <p:nvPr/>
        </p:nvSpPr>
        <p:spPr>
          <a:xfrm>
            <a:off x="169499" y="983825"/>
            <a:ext cx="8861289" cy="4124176"/>
          </a:xfrm>
          <a:prstGeom prst="rect">
            <a:avLst/>
          </a:prstGeom>
          <a:noFill/>
          <a:ln>
            <a:noFill/>
          </a:ln>
        </p:spPr>
        <p:txBody>
          <a:bodyPr spcFirstLastPara="1" wrap="square" lIns="91425" tIns="91425" rIns="91425" bIns="91425" anchor="t" anchorCtr="0">
            <a:spAutoFit/>
          </a:bodyPr>
          <a:lstStyle/>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Data standardisation steps prior their publication:</a:t>
            </a:r>
          </a:p>
          <a:p>
            <a:pPr marL="101600" lvl="3">
              <a:buClr>
                <a:srgbClr val="3F3F3F"/>
              </a:buClr>
              <a:buSzPts val="2000"/>
            </a:pPr>
            <a:r>
              <a:rPr lang="en-GB" sz="2000" dirty="0">
                <a:solidFill>
                  <a:schemeClr val="tx1">
                    <a:lumMod val="50000"/>
                  </a:schemeClr>
                </a:solidFill>
              </a:rPr>
              <a:t>     Step 1) Make data files compliant with discipline-specific standard.</a:t>
            </a:r>
          </a:p>
          <a:p>
            <a:pPr marL="101600" lvl="3">
              <a:buClr>
                <a:srgbClr val="3F3F3F"/>
              </a:buClr>
              <a:buSzPts val="2000"/>
            </a:pPr>
            <a:r>
              <a:rPr lang="en-GB" sz="2000" dirty="0">
                <a:solidFill>
                  <a:schemeClr val="tx1">
                    <a:lumMod val="50000"/>
                  </a:schemeClr>
                </a:solidFill>
              </a:rPr>
              <a:t>     Step 2) Use a checker to control that data files are correctly standardised</a:t>
            </a:r>
          </a:p>
          <a:p>
            <a:pPr marL="101600" lvl="3">
              <a:buClr>
                <a:srgbClr val="3F3F3F"/>
              </a:buClr>
              <a:buSzPts val="2000"/>
            </a:pPr>
            <a:endParaRPr lang="en-GB" sz="800" dirty="0">
              <a:solidFill>
                <a:schemeClr val="tx1">
                  <a:lumMod val="50000"/>
                </a:schemeClr>
              </a:solidFill>
            </a:endParaRPr>
          </a:p>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How are CMIP data standardised?</a:t>
            </a:r>
          </a:p>
          <a:p>
            <a:pPr marL="101600" lvl="0">
              <a:buClr>
                <a:srgbClr val="3F3F3F"/>
              </a:buClr>
              <a:buSzPts val="2000"/>
            </a:pPr>
            <a:r>
              <a:rPr lang="en-GB" sz="2000" dirty="0">
                <a:solidFill>
                  <a:schemeClr val="tx1">
                    <a:lumMod val="50000"/>
                  </a:schemeClr>
                </a:solidFill>
              </a:rPr>
              <a:t>    – CMOR tool for standardising data</a:t>
            </a:r>
          </a:p>
          <a:p>
            <a:pPr marL="101600" lvl="0">
              <a:buClr>
                <a:srgbClr val="3F3F3F"/>
              </a:buClr>
              <a:buSzPts val="2000"/>
            </a:pPr>
            <a:r>
              <a:rPr lang="en-GB" sz="2000" dirty="0">
                <a:solidFill>
                  <a:schemeClr val="tx1">
                    <a:lumMod val="50000"/>
                  </a:schemeClr>
                </a:solidFill>
              </a:rPr>
              <a:t>    – Control with </a:t>
            </a:r>
            <a:r>
              <a:rPr lang="en-GB" sz="2000" dirty="0" err="1">
                <a:solidFill>
                  <a:schemeClr val="tx1">
                    <a:lumMod val="50000"/>
                  </a:schemeClr>
                </a:solidFill>
              </a:rPr>
              <a:t>PrePARE</a:t>
            </a:r>
            <a:r>
              <a:rPr lang="en-GB" sz="2000" dirty="0">
                <a:solidFill>
                  <a:schemeClr val="tx1">
                    <a:lumMod val="50000"/>
                  </a:schemeClr>
                </a:solidFill>
              </a:rPr>
              <a:t> Checker and CF-checker </a:t>
            </a:r>
          </a:p>
          <a:p>
            <a:pPr marL="101600" lvl="0">
              <a:buClr>
                <a:srgbClr val="3F3F3F"/>
              </a:buClr>
              <a:buSzPts val="2000"/>
            </a:pPr>
            <a:r>
              <a:rPr lang="en-GB" sz="2000" dirty="0">
                <a:solidFill>
                  <a:schemeClr val="tx1">
                    <a:lumMod val="50000"/>
                  </a:schemeClr>
                </a:solidFill>
              </a:rPr>
              <a:t>    – </a:t>
            </a:r>
            <a:r>
              <a:rPr lang="en-GB" sz="2000" i="1" dirty="0" err="1">
                <a:solidFill>
                  <a:schemeClr val="tx1">
                    <a:lumMod val="50000"/>
                  </a:schemeClr>
                </a:solidFill>
              </a:rPr>
              <a:t>Poblem</a:t>
            </a:r>
            <a:r>
              <a:rPr lang="en-GB" sz="2000" i="1" dirty="0">
                <a:solidFill>
                  <a:schemeClr val="tx1">
                    <a:lumMod val="50000"/>
                  </a:schemeClr>
                </a:solidFill>
              </a:rPr>
              <a:t>: tools lacks flexibility to be used for datasets outside CMIP</a:t>
            </a:r>
            <a:br>
              <a:rPr lang="en-GB" sz="2000" i="1" dirty="0">
                <a:solidFill>
                  <a:schemeClr val="tx1">
                    <a:lumMod val="50000"/>
                  </a:schemeClr>
                </a:solidFill>
              </a:rPr>
            </a:br>
            <a:r>
              <a:rPr lang="en-GB" sz="2000" i="1" dirty="0">
                <a:solidFill>
                  <a:schemeClr val="tx1">
                    <a:lumMod val="50000"/>
                  </a:schemeClr>
                </a:solidFill>
              </a:rPr>
              <a:t>                    when other standardisation requirements </a:t>
            </a:r>
          </a:p>
          <a:p>
            <a:pPr marL="101600" lvl="0">
              <a:buClr>
                <a:srgbClr val="3F3F3F"/>
              </a:buClr>
              <a:buSzPts val="2000"/>
            </a:pPr>
            <a:endParaRPr lang="en-GB" sz="800" dirty="0">
              <a:solidFill>
                <a:schemeClr val="tx1">
                  <a:lumMod val="50000"/>
                </a:schemeClr>
              </a:solidFill>
            </a:endParaRPr>
          </a:p>
          <a:p>
            <a:pPr marL="101600" lvl="0">
              <a:buClr>
                <a:srgbClr val="3F3F3F"/>
              </a:buClr>
              <a:buSzPts val="2000"/>
            </a:pPr>
            <a:r>
              <a:rPr lang="en-GB" sz="2000" dirty="0">
                <a:solidFill>
                  <a:schemeClr val="tx1">
                    <a:lumMod val="50000"/>
                  </a:schemeClr>
                </a:solidFill>
                <a:sym typeface="Wingdings" pitchFamily="2" charset="2"/>
              </a:rPr>
              <a:t>   For data that shall comply with the ATMODAT Standard, </a:t>
            </a:r>
            <a:br>
              <a:rPr lang="en-GB" sz="2000" dirty="0">
                <a:solidFill>
                  <a:schemeClr val="tx1">
                    <a:lumMod val="50000"/>
                  </a:schemeClr>
                </a:solidFill>
                <a:sym typeface="Wingdings" pitchFamily="2" charset="2"/>
              </a:rPr>
            </a:br>
            <a:r>
              <a:rPr lang="en-GB" sz="2000" dirty="0">
                <a:solidFill>
                  <a:schemeClr val="tx1">
                    <a:lumMod val="50000"/>
                  </a:schemeClr>
                </a:solidFill>
                <a:sym typeface="Wingdings" pitchFamily="2" charset="2"/>
              </a:rPr>
              <a:t>       we developed the </a:t>
            </a:r>
            <a:r>
              <a:rPr lang="en-GB" sz="2000" dirty="0" err="1">
                <a:solidFill>
                  <a:schemeClr val="tx1">
                    <a:lumMod val="50000"/>
                  </a:schemeClr>
                </a:solidFill>
                <a:sym typeface="Wingdings" pitchFamily="2" charset="2"/>
              </a:rPr>
              <a:t>AtMoDat</a:t>
            </a:r>
            <a:r>
              <a:rPr lang="en-GB" sz="2000" dirty="0">
                <a:solidFill>
                  <a:schemeClr val="tx1">
                    <a:lumMod val="50000"/>
                  </a:schemeClr>
                </a:solidFill>
                <a:sym typeface="Wingdings" pitchFamily="2" charset="2"/>
              </a:rPr>
              <a:t> Standard Compliance Checker</a:t>
            </a:r>
            <a:br>
              <a:rPr lang="en-GB" sz="2000" dirty="0">
                <a:solidFill>
                  <a:schemeClr val="tx1">
                    <a:lumMod val="50000"/>
                  </a:schemeClr>
                </a:solidFill>
                <a:sym typeface="Wingdings" pitchFamily="2" charset="2"/>
              </a:rPr>
            </a:br>
            <a:r>
              <a:rPr lang="en-GB" sz="2000" dirty="0">
                <a:solidFill>
                  <a:schemeClr val="tx1">
                    <a:lumMod val="50000"/>
                  </a:schemeClr>
                </a:solidFill>
                <a:sym typeface="Wingdings" pitchFamily="2" charset="2"/>
              </a:rPr>
              <a:t>        (checks global attributes + integrated the CF-checker)</a:t>
            </a:r>
          </a:p>
          <a:p>
            <a:pPr marL="101600" lvl="0">
              <a:buClr>
                <a:srgbClr val="3F3F3F"/>
              </a:buClr>
              <a:buSzPts val="2000"/>
            </a:pPr>
            <a:endParaRPr sz="2000" dirty="0">
              <a:solidFill>
                <a:schemeClr val="tx1">
                  <a:lumMod val="50000"/>
                </a:schemeClr>
              </a:solidFill>
            </a:endParaRPr>
          </a:p>
        </p:txBody>
      </p:sp>
      <p:sp>
        <p:nvSpPr>
          <p:cNvPr id="6" name="Textfeld 5">
            <a:extLst>
              <a:ext uri="{FF2B5EF4-FFF2-40B4-BE49-F238E27FC236}">
                <a16:creationId xmlns:a16="http://schemas.microsoft.com/office/drawing/2014/main" id="{C101E018-1712-4A4C-846E-6F89E0C28CFF}"/>
              </a:ext>
            </a:extLst>
          </p:cNvPr>
          <p:cNvSpPr txBox="1"/>
          <p:nvPr/>
        </p:nvSpPr>
        <p:spPr>
          <a:xfrm>
            <a:off x="1785257" y="577231"/>
            <a:ext cx="4336868" cy="307777"/>
          </a:xfrm>
          <a:prstGeom prst="rect">
            <a:avLst/>
          </a:prstGeom>
          <a:noFill/>
        </p:spPr>
        <p:txBody>
          <a:bodyPr wrap="square" rtlCol="0">
            <a:spAutoFit/>
          </a:bodyPr>
          <a:lstStyle/>
          <a:p>
            <a:r>
              <a:rPr lang="en-GB"/>
              <a:t>https://github.com/AtMoDat/atmodat_data_checker</a:t>
            </a:r>
          </a:p>
        </p:txBody>
      </p:sp>
    </p:spTree>
    <p:extLst>
      <p:ext uri="{BB962C8B-B14F-4D97-AF65-F5344CB8AC3E}">
        <p14:creationId xmlns:p14="http://schemas.microsoft.com/office/powerpoint/2010/main" val="117002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atmodat checker</a:t>
            </a:r>
            <a:endParaRPr sz="2400"/>
          </a:p>
        </p:txBody>
      </p:sp>
      <p:sp>
        <p:nvSpPr>
          <p:cNvPr id="2" name="Textfeld 1">
            <a:extLst>
              <a:ext uri="{FF2B5EF4-FFF2-40B4-BE49-F238E27FC236}">
                <a16:creationId xmlns:a16="http://schemas.microsoft.com/office/drawing/2014/main" id="{699F0351-6A9C-914C-B85E-201B2F42E2C0}"/>
              </a:ext>
            </a:extLst>
          </p:cNvPr>
          <p:cNvSpPr txBox="1"/>
          <p:nvPr/>
        </p:nvSpPr>
        <p:spPr>
          <a:xfrm>
            <a:off x="1785257" y="577231"/>
            <a:ext cx="4336868" cy="307777"/>
          </a:xfrm>
          <a:prstGeom prst="rect">
            <a:avLst/>
          </a:prstGeom>
          <a:noFill/>
        </p:spPr>
        <p:txBody>
          <a:bodyPr wrap="square" rtlCol="0">
            <a:spAutoFit/>
          </a:bodyPr>
          <a:lstStyle/>
          <a:p>
            <a:r>
              <a:rPr lang="en-GB"/>
              <a:t>https://github.com/AtMoDat/atmodat_data_checker</a:t>
            </a:r>
          </a:p>
        </p:txBody>
      </p:sp>
      <p:pic>
        <p:nvPicPr>
          <p:cNvPr id="3" name="Grafik 2">
            <a:extLst>
              <a:ext uri="{FF2B5EF4-FFF2-40B4-BE49-F238E27FC236}">
                <a16:creationId xmlns:a16="http://schemas.microsoft.com/office/drawing/2014/main" id="{4002F440-8B1E-8B47-B414-301F174163FE}"/>
              </a:ext>
            </a:extLst>
          </p:cNvPr>
          <p:cNvPicPr>
            <a:picLocks noChangeAspect="1"/>
          </p:cNvPicPr>
          <p:nvPr/>
        </p:nvPicPr>
        <p:blipFill>
          <a:blip r:embed="rId3"/>
          <a:stretch>
            <a:fillRect/>
          </a:stretch>
        </p:blipFill>
        <p:spPr>
          <a:xfrm>
            <a:off x="83127" y="969528"/>
            <a:ext cx="9144000" cy="3869464"/>
          </a:xfrm>
          <a:prstGeom prst="rect">
            <a:avLst/>
          </a:prstGeom>
        </p:spPr>
      </p:pic>
    </p:spTree>
    <p:extLst>
      <p:ext uri="{BB962C8B-B14F-4D97-AF65-F5344CB8AC3E}">
        <p14:creationId xmlns:p14="http://schemas.microsoft.com/office/powerpoint/2010/main" val="1673163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atmodat checker</a:t>
            </a:r>
            <a:endParaRPr sz="2400"/>
          </a:p>
        </p:txBody>
      </p:sp>
      <p:sp>
        <p:nvSpPr>
          <p:cNvPr id="7" name="Textfeld 6">
            <a:extLst>
              <a:ext uri="{FF2B5EF4-FFF2-40B4-BE49-F238E27FC236}">
                <a16:creationId xmlns:a16="http://schemas.microsoft.com/office/drawing/2014/main" id="{9BD8F083-7CCE-E246-BF3A-B4003D9D3664}"/>
              </a:ext>
            </a:extLst>
          </p:cNvPr>
          <p:cNvSpPr txBox="1"/>
          <p:nvPr/>
        </p:nvSpPr>
        <p:spPr>
          <a:xfrm>
            <a:off x="1785257" y="577231"/>
            <a:ext cx="4336868" cy="307777"/>
          </a:xfrm>
          <a:prstGeom prst="rect">
            <a:avLst/>
          </a:prstGeom>
          <a:noFill/>
        </p:spPr>
        <p:txBody>
          <a:bodyPr wrap="square" rtlCol="0">
            <a:spAutoFit/>
          </a:bodyPr>
          <a:lstStyle/>
          <a:p>
            <a:r>
              <a:rPr lang="en-GB"/>
              <a:t>https://github.com/AtMoDat/atmodat_data_checker</a:t>
            </a:r>
          </a:p>
        </p:txBody>
      </p:sp>
      <p:sp>
        <p:nvSpPr>
          <p:cNvPr id="8" name="Freihandform 7">
            <a:extLst>
              <a:ext uri="{FF2B5EF4-FFF2-40B4-BE49-F238E27FC236}">
                <a16:creationId xmlns:a16="http://schemas.microsoft.com/office/drawing/2014/main" id="{B3F90158-866F-164B-8320-E51BE0C99C24}"/>
              </a:ext>
            </a:extLst>
          </p:cNvPr>
          <p:cNvSpPr/>
          <p:nvPr/>
        </p:nvSpPr>
        <p:spPr>
          <a:xfrm>
            <a:off x="877757" y="2948893"/>
            <a:ext cx="1415519" cy="3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alpha val="0"/>
            </a:srgbClr>
          </a:solidFill>
          <a:ln w="38160">
            <a:solidFill>
              <a:srgbClr val="000000"/>
            </a:solidFill>
            <a:prstDash val="solid"/>
          </a:ln>
        </p:spPr>
        <p:txBody>
          <a:bodyPr wrap="none" lIns="109080" tIns="64080" rIns="109080" bIns="64080" anchor="ctr" anchorCtr="0" compatLnSpc="0">
            <a:noAutofit/>
          </a:bodyPr>
          <a:lstStyle/>
          <a:p>
            <a:pPr marL="0" marR="0" lvl="0" indent="0" hangingPunct="0">
              <a:lnSpc>
                <a:spcPct val="100000"/>
              </a:lnSpc>
              <a:spcBef>
                <a:spcPts val="0"/>
              </a:spcBef>
              <a:spcAft>
                <a:spcPts val="0"/>
              </a:spcAft>
              <a:buNone/>
              <a:tabLst/>
            </a:pPr>
            <a:endParaRPr lang="en-US" sz="1500" b="0" i="0" u="none" strike="noStrike" kern="1200" cap="none">
              <a:ln>
                <a:noFill/>
              </a:ln>
              <a:latin typeface="Arial" panose="020B0604020202020204" pitchFamily="34" charset="0"/>
              <a:ea typeface="Noto Sans CJK SC" pitchFamily="2"/>
              <a:cs typeface="Arial" panose="020B0604020202020204" pitchFamily="34" charset="0"/>
            </a:endParaRPr>
          </a:p>
        </p:txBody>
      </p:sp>
      <p:sp>
        <p:nvSpPr>
          <p:cNvPr id="9" name="Textfeld 8">
            <a:extLst>
              <a:ext uri="{FF2B5EF4-FFF2-40B4-BE49-F238E27FC236}">
                <a16:creationId xmlns:a16="http://schemas.microsoft.com/office/drawing/2014/main" id="{2005668D-A8A0-C941-9BD7-342303A6E13E}"/>
              </a:ext>
            </a:extLst>
          </p:cNvPr>
          <p:cNvSpPr txBox="1"/>
          <p:nvPr/>
        </p:nvSpPr>
        <p:spPr>
          <a:xfrm>
            <a:off x="874597" y="2969773"/>
            <a:ext cx="1421841" cy="311965"/>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500"/>
            </a:pPr>
            <a:r>
              <a:rPr lang="en-US" sz="1500" b="0" i="0" u="none" strike="noStrike" kern="1200" cap="none">
                <a:ln>
                  <a:noFill/>
                </a:ln>
                <a:latin typeface="Arial" panose="020B0604020202020204" pitchFamily="34" charset="0"/>
                <a:ea typeface="Noto Sans CJK SC" pitchFamily="2"/>
                <a:cs typeface="Arial" panose="020B0604020202020204" pitchFamily="34" charset="0"/>
              </a:rPr>
              <a:t>run_checks.py</a:t>
            </a:r>
          </a:p>
        </p:txBody>
      </p:sp>
      <p:sp>
        <p:nvSpPr>
          <p:cNvPr id="10" name="Textfeld 9">
            <a:extLst>
              <a:ext uri="{FF2B5EF4-FFF2-40B4-BE49-F238E27FC236}">
                <a16:creationId xmlns:a16="http://schemas.microsoft.com/office/drawing/2014/main" id="{485E8873-2904-354C-AC7E-FF9962BE06E4}"/>
              </a:ext>
            </a:extLst>
          </p:cNvPr>
          <p:cNvSpPr txBox="1"/>
          <p:nvPr/>
        </p:nvSpPr>
        <p:spPr>
          <a:xfrm>
            <a:off x="772200" y="1508893"/>
            <a:ext cx="1507121" cy="533051"/>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1500"/>
            </a:pPr>
            <a:r>
              <a:rPr lang="en-US" sz="1500" b="0" i="0" u="none" strike="noStrike" kern="1200" cap="none">
                <a:ln>
                  <a:noFill/>
                </a:ln>
                <a:latin typeface="Arial" panose="020B0604020202020204" pitchFamily="34" charset="0"/>
                <a:ea typeface="Noto Sans CJK SC" pitchFamily="2"/>
                <a:cs typeface="Arial" panose="020B0604020202020204" pitchFamily="34" charset="0"/>
              </a:rPr>
              <a:t>File or directory</a:t>
            </a:r>
            <a:br>
              <a:rPr lang="en-US" sz="1500" b="0" i="0" u="none" strike="noStrike" kern="1200" cap="none">
                <a:ln>
                  <a:noFill/>
                </a:ln>
                <a:latin typeface="Arial" panose="020B0604020202020204" pitchFamily="34" charset="0"/>
                <a:ea typeface="Noto Sans CJK SC" pitchFamily="2"/>
                <a:cs typeface="Arial" panose="020B0604020202020204" pitchFamily="34" charset="0"/>
              </a:rPr>
            </a:br>
            <a:r>
              <a:rPr lang="en-US" sz="1500" b="0" i="0" u="none" strike="noStrike" kern="1200" cap="none">
                <a:ln>
                  <a:noFill/>
                </a:ln>
                <a:latin typeface="Arial" panose="020B0604020202020204" pitchFamily="34" charset="0"/>
                <a:ea typeface="Noto Sans CJK SC" pitchFamily="2"/>
                <a:cs typeface="Arial" panose="020B0604020202020204" pitchFamily="34" charset="0"/>
              </a:rPr>
              <a:t> to be checked</a:t>
            </a:r>
          </a:p>
        </p:txBody>
      </p:sp>
      <p:cxnSp>
        <p:nvCxnSpPr>
          <p:cNvPr id="11" name="Gerade Verbindung mit Pfeil 10">
            <a:extLst>
              <a:ext uri="{FF2B5EF4-FFF2-40B4-BE49-F238E27FC236}">
                <a16:creationId xmlns:a16="http://schemas.microsoft.com/office/drawing/2014/main" id="{611ED146-CD90-F64F-B0AA-E709679471FC}"/>
              </a:ext>
            </a:extLst>
          </p:cNvPr>
          <p:cNvCxnSpPr/>
          <p:nvPr/>
        </p:nvCxnSpPr>
        <p:spPr>
          <a:xfrm flipH="1">
            <a:off x="1536557" y="2056453"/>
            <a:ext cx="6480" cy="768600"/>
          </a:xfrm>
          <a:prstGeom prst="straightConnector1">
            <a:avLst/>
          </a:prstGeom>
          <a:noFill/>
          <a:ln w="38160">
            <a:solidFill>
              <a:srgbClr val="000000"/>
            </a:solidFill>
            <a:prstDash val="solid"/>
            <a:tailEnd type="arrow"/>
          </a:ln>
        </p:spPr>
      </p:cxnSp>
      <p:sp>
        <p:nvSpPr>
          <p:cNvPr id="12" name="Freihandform 11">
            <a:extLst>
              <a:ext uri="{FF2B5EF4-FFF2-40B4-BE49-F238E27FC236}">
                <a16:creationId xmlns:a16="http://schemas.microsoft.com/office/drawing/2014/main" id="{A38DC004-92EB-464B-AAC5-7022658A8288}"/>
              </a:ext>
            </a:extLst>
          </p:cNvPr>
          <p:cNvSpPr/>
          <p:nvPr/>
        </p:nvSpPr>
        <p:spPr>
          <a:xfrm>
            <a:off x="2769044" y="1200127"/>
            <a:ext cx="3025365" cy="827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alpha val="0"/>
            </a:srgbClr>
          </a:solidFill>
          <a:ln w="38160">
            <a:solidFill>
              <a:srgbClr val="000000"/>
            </a:solidFill>
            <a:prstDash val="solid"/>
          </a:ln>
        </p:spPr>
        <p:txBody>
          <a:bodyPr wrap="none" lIns="109080" tIns="64080" rIns="109080" bIns="64080" anchor="ctr" anchorCtr="0" compatLnSpc="0">
            <a:noAutofit/>
          </a:bodyPr>
          <a:lstStyle/>
          <a:p>
            <a:pPr marL="0" marR="0" lvl="0" indent="0" hangingPunct="0">
              <a:lnSpc>
                <a:spcPct val="100000"/>
              </a:lnSpc>
              <a:spcBef>
                <a:spcPts val="0"/>
              </a:spcBef>
              <a:spcAft>
                <a:spcPts val="0"/>
              </a:spcAft>
              <a:buNone/>
              <a:tabLst/>
            </a:pPr>
            <a:endParaRPr lang="en-US" sz="1500" b="0" i="0" u="none" strike="noStrike" kern="1200" cap="none">
              <a:ln>
                <a:noFill/>
              </a:ln>
              <a:latin typeface="Arial" panose="020B0604020202020204" pitchFamily="34" charset="0"/>
              <a:ea typeface="Noto Sans CJK SC" pitchFamily="2"/>
              <a:cs typeface="Arial" panose="020B0604020202020204" pitchFamily="34" charset="0"/>
            </a:endParaRPr>
          </a:p>
        </p:txBody>
      </p:sp>
      <p:sp>
        <p:nvSpPr>
          <p:cNvPr id="13" name="Textfeld 12">
            <a:extLst>
              <a:ext uri="{FF2B5EF4-FFF2-40B4-BE49-F238E27FC236}">
                <a16:creationId xmlns:a16="http://schemas.microsoft.com/office/drawing/2014/main" id="{90F9EC66-61FE-3D4D-A400-9D143CABA138}"/>
              </a:ext>
            </a:extLst>
          </p:cNvPr>
          <p:cNvSpPr txBox="1"/>
          <p:nvPr/>
        </p:nvSpPr>
        <p:spPr>
          <a:xfrm>
            <a:off x="2855670" y="1318528"/>
            <a:ext cx="2880987" cy="533051"/>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500"/>
            </a:pPr>
            <a:r>
              <a:rPr lang="en-US" sz="1500" b="0" i="0" u="none" strike="noStrike" kern="1200" cap="none">
                <a:ln>
                  <a:noFill/>
                </a:ln>
                <a:latin typeface="Arial" panose="020B0604020202020204" pitchFamily="34" charset="0"/>
                <a:ea typeface="Noto Sans CJK SC" pitchFamily="2"/>
                <a:cs typeface="Arial" panose="020B0604020202020204" pitchFamily="34" charset="0"/>
              </a:rPr>
              <a:t>IOOS Compliance Checker</a:t>
            </a:r>
            <a:br>
              <a:rPr lang="en-US" sz="1500" b="0" i="0" u="none" strike="noStrike" kern="1200" cap="none">
                <a:ln>
                  <a:noFill/>
                </a:ln>
                <a:latin typeface="Arial" panose="020B0604020202020204" pitchFamily="34" charset="0"/>
                <a:ea typeface="Noto Sans CJK SC" pitchFamily="2"/>
                <a:cs typeface="Arial" panose="020B0604020202020204" pitchFamily="34" charset="0"/>
              </a:rPr>
            </a:br>
            <a:r>
              <a:rPr lang="en-US" sz="1500" b="0" i="0" u="none" strike="noStrike" kern="1200" cap="none">
                <a:ln>
                  <a:noFill/>
                </a:ln>
                <a:latin typeface="Arial" panose="020B0604020202020204" pitchFamily="34" charset="0"/>
                <a:ea typeface="Noto Sans CJK SC" pitchFamily="2"/>
                <a:cs typeface="Arial" panose="020B0604020202020204" pitchFamily="34" charset="0"/>
              </a:rPr>
              <a:t>adapted for ATMODAT standard</a:t>
            </a:r>
          </a:p>
        </p:txBody>
      </p:sp>
      <p:sp>
        <p:nvSpPr>
          <p:cNvPr id="14" name="Freihandform 13">
            <a:extLst>
              <a:ext uri="{FF2B5EF4-FFF2-40B4-BE49-F238E27FC236}">
                <a16:creationId xmlns:a16="http://schemas.microsoft.com/office/drawing/2014/main" id="{47AD7FE2-B70B-EF49-AB37-DAE8339E5671}"/>
              </a:ext>
            </a:extLst>
          </p:cNvPr>
          <p:cNvSpPr/>
          <p:nvPr/>
        </p:nvSpPr>
        <p:spPr>
          <a:xfrm>
            <a:off x="3368845" y="3731533"/>
            <a:ext cx="1540043" cy="405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alpha val="0"/>
            </a:srgbClr>
          </a:solidFill>
          <a:ln w="38160">
            <a:solidFill>
              <a:srgbClr val="000000"/>
            </a:solidFill>
            <a:prstDash val="solid"/>
          </a:ln>
        </p:spPr>
        <p:txBody>
          <a:bodyPr wrap="none" lIns="109080" tIns="64080" rIns="109080" bIns="64080" anchor="ctr" anchorCtr="0" compatLnSpc="0">
            <a:noAutofit/>
          </a:bodyPr>
          <a:lstStyle/>
          <a:p>
            <a:pPr marL="0" marR="0" lvl="0" indent="0" hangingPunct="0">
              <a:lnSpc>
                <a:spcPct val="100000"/>
              </a:lnSpc>
              <a:spcBef>
                <a:spcPts val="0"/>
              </a:spcBef>
              <a:spcAft>
                <a:spcPts val="0"/>
              </a:spcAft>
              <a:buNone/>
              <a:tabLst/>
            </a:pPr>
            <a:endParaRPr lang="en-US" sz="1500" b="0" i="0" u="none" strike="noStrike" kern="1200" cap="none">
              <a:ln>
                <a:noFill/>
              </a:ln>
              <a:latin typeface="Arial" panose="020B0604020202020204" pitchFamily="34" charset="0"/>
              <a:ea typeface="Noto Sans CJK SC" pitchFamily="2"/>
              <a:cs typeface="Arial" panose="020B0604020202020204" pitchFamily="34" charset="0"/>
            </a:endParaRPr>
          </a:p>
        </p:txBody>
      </p:sp>
      <p:sp>
        <p:nvSpPr>
          <p:cNvPr id="15" name="Textfeld 14">
            <a:extLst>
              <a:ext uri="{FF2B5EF4-FFF2-40B4-BE49-F238E27FC236}">
                <a16:creationId xmlns:a16="http://schemas.microsoft.com/office/drawing/2014/main" id="{9ECC13D4-886F-B042-9527-49DBD781A3BF}"/>
              </a:ext>
            </a:extLst>
          </p:cNvPr>
          <p:cNvSpPr txBox="1"/>
          <p:nvPr/>
        </p:nvSpPr>
        <p:spPr>
          <a:xfrm>
            <a:off x="3429401" y="3772934"/>
            <a:ext cx="1469859" cy="311965"/>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500"/>
            </a:pPr>
            <a:r>
              <a:rPr lang="en-US" sz="1500" b="0" i="0" u="none" strike="noStrike" kern="1200" cap="none">
                <a:ln>
                  <a:noFill/>
                </a:ln>
                <a:latin typeface="Arial" panose="020B0604020202020204" pitchFamily="34" charset="0"/>
                <a:ea typeface="Noto Sans CJK SC" pitchFamily="2"/>
                <a:cs typeface="Arial" panose="020B0604020202020204" pitchFamily="34" charset="0"/>
              </a:rPr>
              <a:t>CF-checker</a:t>
            </a:r>
          </a:p>
        </p:txBody>
      </p:sp>
      <p:cxnSp>
        <p:nvCxnSpPr>
          <p:cNvPr id="16" name="Gerade Verbindung mit Pfeil 15">
            <a:extLst>
              <a:ext uri="{FF2B5EF4-FFF2-40B4-BE49-F238E27FC236}">
                <a16:creationId xmlns:a16="http://schemas.microsoft.com/office/drawing/2014/main" id="{0661B946-9D65-8F43-A92F-B48146966B84}"/>
              </a:ext>
            </a:extLst>
          </p:cNvPr>
          <p:cNvCxnSpPr>
            <a:cxnSpLocks/>
          </p:cNvCxnSpPr>
          <p:nvPr/>
        </p:nvCxnSpPr>
        <p:spPr>
          <a:xfrm flipV="1">
            <a:off x="2367891" y="2107932"/>
            <a:ext cx="721818" cy="913453"/>
          </a:xfrm>
          <a:prstGeom prst="straightConnector1">
            <a:avLst/>
          </a:prstGeom>
          <a:noFill/>
          <a:ln w="38160">
            <a:solidFill>
              <a:srgbClr val="000000"/>
            </a:solidFill>
            <a:prstDash val="solid"/>
            <a:tailEnd type="arrow"/>
          </a:ln>
        </p:spPr>
      </p:cxnSp>
      <p:cxnSp>
        <p:nvCxnSpPr>
          <p:cNvPr id="17" name="Gerade Verbindung mit Pfeil 16">
            <a:extLst>
              <a:ext uri="{FF2B5EF4-FFF2-40B4-BE49-F238E27FC236}">
                <a16:creationId xmlns:a16="http://schemas.microsoft.com/office/drawing/2014/main" id="{01121686-C515-B546-9C5B-AB3D38F26F8A}"/>
              </a:ext>
            </a:extLst>
          </p:cNvPr>
          <p:cNvCxnSpPr/>
          <p:nvPr/>
        </p:nvCxnSpPr>
        <p:spPr>
          <a:xfrm>
            <a:off x="2371757" y="3321493"/>
            <a:ext cx="720360" cy="599759"/>
          </a:xfrm>
          <a:prstGeom prst="straightConnector1">
            <a:avLst/>
          </a:prstGeom>
          <a:noFill/>
          <a:ln w="38160">
            <a:solidFill>
              <a:srgbClr val="000000"/>
            </a:solidFill>
            <a:prstDash val="solid"/>
            <a:tailEnd type="arrow"/>
          </a:ln>
        </p:spPr>
      </p:cxnSp>
      <p:sp>
        <p:nvSpPr>
          <p:cNvPr id="18" name="Textfeld 17">
            <a:extLst>
              <a:ext uri="{FF2B5EF4-FFF2-40B4-BE49-F238E27FC236}">
                <a16:creationId xmlns:a16="http://schemas.microsoft.com/office/drawing/2014/main" id="{E8BD8612-2676-3642-85D7-65D82CAC1F3F}"/>
              </a:ext>
            </a:extLst>
          </p:cNvPr>
          <p:cNvSpPr txBox="1"/>
          <p:nvPr/>
        </p:nvSpPr>
        <p:spPr>
          <a:xfrm>
            <a:off x="841757" y="3489253"/>
            <a:ext cx="1440000" cy="119631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500"/>
            </a:pPr>
            <a:r>
              <a:rPr lang="en-US" sz="1500" b="0" i="0" u="none" strike="noStrike" kern="1200" cap="none">
                <a:ln>
                  <a:noFill/>
                </a:ln>
                <a:latin typeface="Arial" panose="020B0604020202020204" pitchFamily="34" charset="0"/>
                <a:ea typeface="Noto Sans CJK SC" pitchFamily="2"/>
                <a:cs typeface="Arial" panose="020B0604020202020204" pitchFamily="34" charset="0"/>
              </a:rPr>
              <a:t>Command line interface with options on checks to be performed</a:t>
            </a:r>
          </a:p>
        </p:txBody>
      </p:sp>
      <p:cxnSp>
        <p:nvCxnSpPr>
          <p:cNvPr id="19" name="Gerade Verbindung mit Pfeil 18">
            <a:extLst>
              <a:ext uri="{FF2B5EF4-FFF2-40B4-BE49-F238E27FC236}">
                <a16:creationId xmlns:a16="http://schemas.microsoft.com/office/drawing/2014/main" id="{A4ACF31C-A98F-9E45-9886-ED102C44D3CA}"/>
              </a:ext>
            </a:extLst>
          </p:cNvPr>
          <p:cNvCxnSpPr/>
          <p:nvPr/>
        </p:nvCxnSpPr>
        <p:spPr>
          <a:xfrm>
            <a:off x="5114673" y="2156893"/>
            <a:ext cx="929880" cy="818280"/>
          </a:xfrm>
          <a:prstGeom prst="straightConnector1">
            <a:avLst/>
          </a:prstGeom>
          <a:noFill/>
          <a:ln w="38160">
            <a:solidFill>
              <a:srgbClr val="000000"/>
            </a:solidFill>
            <a:prstDash val="solid"/>
            <a:tailEnd type="arrow"/>
          </a:ln>
        </p:spPr>
      </p:cxnSp>
      <p:cxnSp>
        <p:nvCxnSpPr>
          <p:cNvPr id="20" name="Gerade Verbindung mit Pfeil 19">
            <a:extLst>
              <a:ext uri="{FF2B5EF4-FFF2-40B4-BE49-F238E27FC236}">
                <a16:creationId xmlns:a16="http://schemas.microsoft.com/office/drawing/2014/main" id="{6E0A29BE-028B-DC45-8892-D4DDA242562A}"/>
              </a:ext>
            </a:extLst>
          </p:cNvPr>
          <p:cNvCxnSpPr/>
          <p:nvPr/>
        </p:nvCxnSpPr>
        <p:spPr>
          <a:xfrm flipV="1">
            <a:off x="5115033" y="3210253"/>
            <a:ext cx="923400" cy="746639"/>
          </a:xfrm>
          <a:prstGeom prst="straightConnector1">
            <a:avLst/>
          </a:prstGeom>
          <a:noFill/>
          <a:ln w="38160">
            <a:solidFill>
              <a:srgbClr val="000000"/>
            </a:solidFill>
            <a:prstDash val="solid"/>
            <a:tailEnd type="arrow"/>
          </a:ln>
        </p:spPr>
      </p:cxnSp>
      <p:sp>
        <p:nvSpPr>
          <p:cNvPr id="21" name="Textfeld 20">
            <a:extLst>
              <a:ext uri="{FF2B5EF4-FFF2-40B4-BE49-F238E27FC236}">
                <a16:creationId xmlns:a16="http://schemas.microsoft.com/office/drawing/2014/main" id="{93679A88-5418-AA4E-AE47-59DC09EAE9B7}"/>
              </a:ext>
            </a:extLst>
          </p:cNvPr>
          <p:cNvSpPr txBox="1"/>
          <p:nvPr/>
        </p:nvSpPr>
        <p:spPr>
          <a:xfrm>
            <a:off x="6133037" y="2646266"/>
            <a:ext cx="2558575" cy="975224"/>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500"/>
            </a:pPr>
            <a:r>
              <a:rPr lang="en-US" sz="1500" b="0" i="0" u="none" strike="noStrike" kern="1200" cap="none">
                <a:ln>
                  <a:noFill/>
                </a:ln>
                <a:latin typeface="Arial" panose="020B0604020202020204" pitchFamily="34" charset="0"/>
                <a:ea typeface="Noto Sans CJK SC" pitchFamily="2"/>
                <a:cs typeface="Arial" panose="020B0604020202020204" pitchFamily="34" charset="0"/>
              </a:rPr>
              <a:t>Collection of output from  both checkers:</a:t>
            </a:r>
          </a:p>
          <a:p>
            <a:pPr marL="0" marR="0" lvl="0" indent="0" algn="ctr" rtl="0" hangingPunct="0">
              <a:lnSpc>
                <a:spcPct val="100000"/>
              </a:lnSpc>
              <a:spcBef>
                <a:spcPts val="0"/>
              </a:spcBef>
              <a:spcAft>
                <a:spcPts val="0"/>
              </a:spcAft>
              <a:buNone/>
              <a:tabLst/>
              <a:defRPr sz="1500"/>
            </a:pPr>
            <a:r>
              <a:rPr lang="en-US" sz="1500" b="0" i="0" u="none" strike="noStrike" kern="1200" cap="none">
                <a:ln>
                  <a:noFill/>
                </a:ln>
                <a:latin typeface="Arial" panose="020B0604020202020204" pitchFamily="34" charset="0"/>
                <a:ea typeface="Noto Sans CJK SC" pitchFamily="2"/>
                <a:cs typeface="Arial" panose="020B0604020202020204" pitchFamily="34" charset="0"/>
              </a:rPr>
              <a:t>short/long summary</a:t>
            </a:r>
            <a:br>
              <a:rPr lang="en-US" sz="1500" b="0" i="0" u="none" strike="noStrike" kern="1200" cap="none">
                <a:ln>
                  <a:noFill/>
                </a:ln>
                <a:latin typeface="Arial" panose="020B0604020202020204" pitchFamily="34" charset="0"/>
                <a:ea typeface="Noto Sans CJK SC" pitchFamily="2"/>
                <a:cs typeface="Arial" panose="020B0604020202020204" pitchFamily="34" charset="0"/>
              </a:rPr>
            </a:br>
            <a:r>
              <a:rPr lang="en-US" sz="1500" b="0" i="0" u="none" strike="noStrike" kern="1200" cap="none">
                <a:ln>
                  <a:noFill/>
                </a:ln>
                <a:latin typeface="Arial" panose="020B0604020202020204" pitchFamily="34" charset="0"/>
                <a:ea typeface="Noto Sans CJK SC" pitchFamily="2"/>
                <a:cs typeface="Arial" panose="020B0604020202020204" pitchFamily="34" charset="0"/>
              </a:rPr>
              <a:t>detailed individual ourput</a:t>
            </a:r>
          </a:p>
        </p:txBody>
      </p:sp>
      <p:sp>
        <p:nvSpPr>
          <p:cNvPr id="6" name="Rechteck 5">
            <a:extLst>
              <a:ext uri="{FF2B5EF4-FFF2-40B4-BE49-F238E27FC236}">
                <a16:creationId xmlns:a16="http://schemas.microsoft.com/office/drawing/2014/main" id="{042E72B4-E770-A244-862B-B9E88D849A9F}"/>
              </a:ext>
            </a:extLst>
          </p:cNvPr>
          <p:cNvSpPr/>
          <p:nvPr/>
        </p:nvSpPr>
        <p:spPr>
          <a:xfrm>
            <a:off x="5866597" y="3730991"/>
            <a:ext cx="3277403" cy="1015663"/>
          </a:xfrm>
          <a:prstGeom prst="rect">
            <a:avLst/>
          </a:prstGeom>
        </p:spPr>
        <p:txBody>
          <a:bodyPr wrap="square">
            <a:spAutoFit/>
          </a:bodyPr>
          <a:lstStyle/>
          <a:p>
            <a:pPr algn="ctr"/>
            <a:r>
              <a:rPr lang="de-DE" sz="1500">
                <a:latin typeface="Arial" panose="020B0604020202020204" pitchFamily="34" charset="0"/>
              </a:rPr>
              <a:t>Output of results in several format </a:t>
            </a:r>
            <a:endParaRPr lang="de-DE" sz="1500"/>
          </a:p>
          <a:p>
            <a:pPr algn="ctr"/>
            <a:r>
              <a:rPr lang="de-DE" sz="1500">
                <a:latin typeface="Arial" panose="020B0604020202020204" pitchFamily="34" charset="0"/>
              </a:rPr>
              <a:t>(e.g. text, csv, json) </a:t>
            </a:r>
            <a:endParaRPr lang="de-DE" sz="1500"/>
          </a:p>
          <a:p>
            <a:br>
              <a:rPr lang="de-DE" sz="1500"/>
            </a:br>
            <a:endParaRPr lang="en-GB" sz="1500"/>
          </a:p>
        </p:txBody>
      </p:sp>
    </p:spTree>
    <p:extLst>
      <p:ext uri="{BB962C8B-B14F-4D97-AF65-F5344CB8AC3E}">
        <p14:creationId xmlns:p14="http://schemas.microsoft.com/office/powerpoint/2010/main" val="83596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atmodat checker</a:t>
            </a:r>
            <a:endParaRPr sz="2400"/>
          </a:p>
        </p:txBody>
      </p:sp>
      <p:sp>
        <p:nvSpPr>
          <p:cNvPr id="7" name="Textfeld 6">
            <a:extLst>
              <a:ext uri="{FF2B5EF4-FFF2-40B4-BE49-F238E27FC236}">
                <a16:creationId xmlns:a16="http://schemas.microsoft.com/office/drawing/2014/main" id="{9BD8F083-7CCE-E246-BF3A-B4003D9D3664}"/>
              </a:ext>
            </a:extLst>
          </p:cNvPr>
          <p:cNvSpPr txBox="1"/>
          <p:nvPr/>
        </p:nvSpPr>
        <p:spPr>
          <a:xfrm>
            <a:off x="1785257" y="577231"/>
            <a:ext cx="4336868" cy="307777"/>
          </a:xfrm>
          <a:prstGeom prst="rect">
            <a:avLst/>
          </a:prstGeom>
          <a:noFill/>
        </p:spPr>
        <p:txBody>
          <a:bodyPr wrap="square" rtlCol="0">
            <a:spAutoFit/>
          </a:bodyPr>
          <a:lstStyle/>
          <a:p>
            <a:r>
              <a:rPr lang="en-GB"/>
              <a:t>https://github.com/AtMoDat/atmodat_data_checker</a:t>
            </a:r>
          </a:p>
        </p:txBody>
      </p:sp>
      <p:pic>
        <p:nvPicPr>
          <p:cNvPr id="4098" name="Picture 2">
            <a:extLst>
              <a:ext uri="{FF2B5EF4-FFF2-40B4-BE49-F238E27FC236}">
                <a16:creationId xmlns:a16="http://schemas.microsoft.com/office/drawing/2014/main" id="{91234E25-A9FC-E14F-B980-A056FD5C0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65" y="1274557"/>
            <a:ext cx="8894762"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B9342EEF-A3DD-FF4E-8E2A-4EE53A54B6E1}"/>
              </a:ext>
            </a:extLst>
          </p:cNvPr>
          <p:cNvSpPr txBox="1"/>
          <p:nvPr/>
        </p:nvSpPr>
        <p:spPr>
          <a:xfrm>
            <a:off x="-383266" y="1000346"/>
            <a:ext cx="9527266" cy="311965"/>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1500"/>
            </a:pPr>
            <a:r>
              <a:rPr lang="en-US" sz="1500" b="0" i="0" u="none" strike="noStrike" kern="1200" cap="none" dirty="0">
                <a:ln>
                  <a:noFill/>
                </a:ln>
                <a:solidFill>
                  <a:schemeClr val="tx1">
                    <a:lumMod val="50000"/>
                  </a:schemeClr>
                </a:solidFill>
                <a:latin typeface="Arial" panose="020B0604020202020204" pitchFamily="34" charset="0"/>
                <a:ea typeface="Noto Sans CJK SC" pitchFamily="2"/>
                <a:cs typeface="Arial" panose="020B0604020202020204" pitchFamily="34" charset="0"/>
              </a:rPr>
              <a:t>Checks are defined in a </a:t>
            </a:r>
            <a:r>
              <a:rPr lang="en-US" sz="1500" b="0" i="0" u="none" strike="noStrike" kern="1200" cap="none" dirty="0" err="1">
                <a:ln>
                  <a:noFill/>
                </a:ln>
                <a:solidFill>
                  <a:schemeClr val="tx1">
                    <a:lumMod val="50000"/>
                  </a:schemeClr>
                </a:solidFill>
                <a:latin typeface="Arial" panose="020B0604020202020204" pitchFamily="34" charset="0"/>
                <a:ea typeface="Noto Sans CJK SC" pitchFamily="2"/>
                <a:cs typeface="Arial" panose="020B0604020202020204" pitchFamily="34" charset="0"/>
              </a:rPr>
              <a:t>yaml</a:t>
            </a:r>
            <a:r>
              <a:rPr lang="en-US" sz="1500" b="0" i="0" u="none" strike="noStrike" kern="1200" cap="none" dirty="0">
                <a:ln>
                  <a:noFill/>
                </a:ln>
                <a:solidFill>
                  <a:schemeClr val="tx1">
                    <a:lumMod val="50000"/>
                  </a:schemeClr>
                </a:solidFill>
                <a:latin typeface="Arial" panose="020B0604020202020204" pitchFamily="34" charset="0"/>
                <a:ea typeface="Noto Sans CJK SC" pitchFamily="2"/>
                <a:cs typeface="Arial" panose="020B0604020202020204" pitchFamily="34" charset="0"/>
              </a:rPr>
              <a:t>-file which users could adjust to defined their own checks</a:t>
            </a:r>
          </a:p>
        </p:txBody>
      </p:sp>
    </p:spTree>
    <p:extLst>
      <p:ext uri="{BB962C8B-B14F-4D97-AF65-F5344CB8AC3E}">
        <p14:creationId xmlns:p14="http://schemas.microsoft.com/office/powerpoint/2010/main" val="3679545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atmodat checker</a:t>
            </a:r>
            <a:endParaRPr sz="2400"/>
          </a:p>
        </p:txBody>
      </p:sp>
      <p:sp>
        <p:nvSpPr>
          <p:cNvPr id="4" name="Inhaltsplatzhalter 2_1">
            <a:extLst>
              <a:ext uri="{FF2B5EF4-FFF2-40B4-BE49-F238E27FC236}">
                <a16:creationId xmlns:a16="http://schemas.microsoft.com/office/drawing/2014/main" id="{DA8FB963-AB68-D04A-B9E0-2802887084E8}"/>
              </a:ext>
            </a:extLst>
          </p:cNvPr>
          <p:cNvSpPr txBox="1">
            <a:spLocks/>
          </p:cNvSpPr>
          <p:nvPr/>
        </p:nvSpPr>
        <p:spPr>
          <a:xfrm>
            <a:off x="920766" y="2064259"/>
            <a:ext cx="6175440" cy="2663640"/>
          </a:xfrm>
          <a:prstGeom prst="rect">
            <a:avLst/>
          </a:prstGeom>
          <a:noFill/>
          <a:ln w="19080">
            <a:solidFill>
              <a:srgbClr val="000000"/>
            </a:solidFill>
            <a:prstDash val="solid"/>
          </a:ln>
        </p:spPr>
        <p:txBody>
          <a:bodyPr spcFirstLastPara="1" wrap="square" lIns="99720" tIns="54720" rIns="99720" bIns="54720" anchor="t" anchorCtr="0">
            <a:normAutofit lnSpcReduction="10000"/>
          </a:bodyPr>
          <a:lstStyle>
            <a:defPPr marR="0" lvl="0" algn="l" rtl="0">
              <a:lnSpc>
                <a:spcPct val="100000"/>
              </a:lnSpc>
              <a:spcBef>
                <a:spcPts val="0"/>
              </a:spcBef>
              <a:spcAft>
                <a:spcPts val="0"/>
              </a:spcAft>
            </a:defPPr>
            <a:lvl1pPr marL="457200" marR="0" lvl="0" indent="-228600" algn="l" rtl="0">
              <a:lnSpc>
                <a:spcPct val="102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L="914400" marR="0" lvl="1" indent="-317500" algn="l" rtl="0">
              <a:lnSpc>
                <a:spcPct val="102000"/>
              </a:lnSpc>
              <a:spcBef>
                <a:spcPts val="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102000"/>
              </a:lnSpc>
              <a:spcBef>
                <a:spcPts val="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102000"/>
              </a:lnSpc>
              <a:spcBef>
                <a:spcPts val="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102000"/>
              </a:lnSpc>
              <a:spcBef>
                <a:spcPts val="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228600" algn="l" rtl="0">
              <a:lnSpc>
                <a:spcPct val="122222"/>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22222"/>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22222"/>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22222"/>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pPr>
              <a:tabLst>
                <a:tab pos="0" algn="l"/>
              </a:tabLst>
            </a:pPr>
            <a:r>
              <a:rPr lang="en-US" dirty="0">
                <a:solidFill>
                  <a:schemeClr val="tx1">
                    <a:lumMod val="50000"/>
                  </a:schemeClr>
                </a:solidFill>
                <a:ea typeface="ＭＳ Ｐゴシック" pitchFamily="49"/>
              </a:rPr>
              <a:t>Short summary of checks:</a:t>
            </a:r>
          </a:p>
          <a:p>
            <a:pPr>
              <a:tabLst>
                <a:tab pos="0" algn="l"/>
              </a:tabLst>
            </a:pPr>
            <a:r>
              <a:rPr lang="en-US" dirty="0">
                <a:solidFill>
                  <a:schemeClr val="tx1">
                    <a:lumMod val="50000"/>
                  </a:schemeClr>
                </a:solidFill>
                <a:ea typeface="ＭＳ Ｐゴシック" pitchFamily="49"/>
              </a:rPr>
              <a:t> </a:t>
            </a:r>
          </a:p>
          <a:p>
            <a:pPr>
              <a:tabLst>
                <a:tab pos="0" algn="l"/>
              </a:tabLst>
            </a:pPr>
            <a:r>
              <a:rPr lang="en-US" dirty="0">
                <a:solidFill>
                  <a:schemeClr val="tx1">
                    <a:lumMod val="50000"/>
                  </a:schemeClr>
                </a:solidFill>
                <a:ea typeface="ＭＳ Ｐゴシック" pitchFamily="49"/>
              </a:rPr>
              <a:t>Checking against: atmodat_standard:3.0, CF table version: 77</a:t>
            </a:r>
          </a:p>
          <a:p>
            <a:pPr>
              <a:tabLst>
                <a:tab pos="0" algn="l"/>
              </a:tabLst>
            </a:pPr>
            <a:r>
              <a:rPr lang="en-US" dirty="0">
                <a:solidFill>
                  <a:schemeClr val="tx1">
                    <a:lumMod val="50000"/>
                  </a:schemeClr>
                </a:solidFill>
                <a:ea typeface="ＭＳ Ｐゴシック" pitchFamily="49"/>
              </a:rPr>
              <a:t>Version of the </a:t>
            </a:r>
            <a:r>
              <a:rPr lang="en-US" dirty="0" err="1">
                <a:solidFill>
                  <a:schemeClr val="tx1">
                    <a:lumMod val="50000"/>
                  </a:schemeClr>
                </a:solidFill>
                <a:ea typeface="ＭＳ Ｐゴシック" pitchFamily="49"/>
              </a:rPr>
              <a:t>AtMoDat</a:t>
            </a:r>
            <a:r>
              <a:rPr lang="en-US" dirty="0">
                <a:solidFill>
                  <a:schemeClr val="tx1">
                    <a:lumMod val="50000"/>
                  </a:schemeClr>
                </a:solidFill>
                <a:ea typeface="ＭＳ Ｐゴシック" pitchFamily="49"/>
              </a:rPr>
              <a:t> checker: 1.1.0</a:t>
            </a:r>
          </a:p>
          <a:p>
            <a:pPr>
              <a:tabLst>
                <a:tab pos="0" algn="l"/>
              </a:tabLst>
            </a:pPr>
            <a:r>
              <a:rPr lang="en-US" dirty="0">
                <a:solidFill>
                  <a:schemeClr val="tx1">
                    <a:lumMod val="50000"/>
                  </a:schemeClr>
                </a:solidFill>
                <a:ea typeface="ＭＳ Ｐゴシック" pitchFamily="49"/>
              </a:rPr>
              <a:t>Checked at: 2021-08-11T14:54:17.517485</a:t>
            </a:r>
          </a:p>
          <a:p>
            <a:pPr>
              <a:tabLst>
                <a:tab pos="0" algn="l"/>
              </a:tabLst>
            </a:pPr>
            <a:r>
              <a:rPr lang="en-US" dirty="0">
                <a:solidFill>
                  <a:schemeClr val="tx1">
                    <a:lumMod val="50000"/>
                  </a:schemeClr>
                </a:solidFill>
                <a:ea typeface="ＭＳ Ｐゴシック" pitchFamily="49"/>
              </a:rPr>
              <a:t> </a:t>
            </a:r>
          </a:p>
          <a:p>
            <a:pPr>
              <a:tabLst>
                <a:tab pos="0" algn="l"/>
              </a:tabLst>
            </a:pPr>
            <a:r>
              <a:rPr lang="en-US" dirty="0">
                <a:solidFill>
                  <a:schemeClr val="tx1">
                    <a:lumMod val="50000"/>
                  </a:schemeClr>
                </a:solidFill>
                <a:ea typeface="ＭＳ Ｐゴシック" pitchFamily="49"/>
              </a:rPr>
              <a:t>Number of checked files: 1</a:t>
            </a:r>
          </a:p>
          <a:p>
            <a:pPr>
              <a:tabLst>
                <a:tab pos="0" algn="l"/>
              </a:tabLst>
            </a:pPr>
            <a:r>
              <a:rPr lang="en-US" dirty="0">
                <a:solidFill>
                  <a:schemeClr val="tx1">
                    <a:lumMod val="50000"/>
                  </a:schemeClr>
                </a:solidFill>
                <a:ea typeface="ＭＳ Ｐゴシック" pitchFamily="49"/>
              </a:rPr>
              <a:t>Total checks passed: 4/31</a:t>
            </a:r>
          </a:p>
          <a:p>
            <a:pPr>
              <a:tabLst>
                <a:tab pos="0" algn="l"/>
              </a:tabLst>
            </a:pPr>
            <a:r>
              <a:rPr lang="en-US" dirty="0">
                <a:solidFill>
                  <a:schemeClr val="tx1">
                    <a:lumMod val="50000"/>
                  </a:schemeClr>
                </a:solidFill>
                <a:ea typeface="ＭＳ Ｐゴシック" pitchFamily="49"/>
              </a:rPr>
              <a:t>Mandatory checks passed: 2/4</a:t>
            </a:r>
          </a:p>
          <a:p>
            <a:pPr>
              <a:tabLst>
                <a:tab pos="0" algn="l"/>
              </a:tabLst>
            </a:pPr>
            <a:r>
              <a:rPr lang="en-US" dirty="0">
                <a:solidFill>
                  <a:schemeClr val="tx1">
                    <a:lumMod val="50000"/>
                  </a:schemeClr>
                </a:solidFill>
                <a:ea typeface="ＭＳ Ｐゴシック" pitchFamily="49"/>
              </a:rPr>
              <a:t>Recommended checks passed: 2/18</a:t>
            </a:r>
          </a:p>
          <a:p>
            <a:pPr>
              <a:tabLst>
                <a:tab pos="0" algn="l"/>
              </a:tabLst>
            </a:pPr>
            <a:r>
              <a:rPr lang="en-US" dirty="0">
                <a:solidFill>
                  <a:schemeClr val="tx1">
                    <a:lumMod val="50000"/>
                  </a:schemeClr>
                </a:solidFill>
                <a:ea typeface="ＭＳ Ｐゴシック" pitchFamily="49"/>
              </a:rPr>
              <a:t>Optional checks passed: 0/9</a:t>
            </a:r>
          </a:p>
          <a:p>
            <a:pPr>
              <a:tabLst>
                <a:tab pos="0" algn="l"/>
              </a:tabLst>
            </a:pPr>
            <a:r>
              <a:rPr lang="en-US" dirty="0">
                <a:solidFill>
                  <a:schemeClr val="tx1">
                    <a:lumMod val="50000"/>
                  </a:schemeClr>
                </a:solidFill>
                <a:ea typeface="ＭＳ Ｐゴシック" pitchFamily="49"/>
              </a:rPr>
              <a:t>CF checker errors: 1</a:t>
            </a:r>
          </a:p>
        </p:txBody>
      </p:sp>
      <p:sp>
        <p:nvSpPr>
          <p:cNvPr id="5" name="Textfeld 4">
            <a:extLst>
              <a:ext uri="{FF2B5EF4-FFF2-40B4-BE49-F238E27FC236}">
                <a16:creationId xmlns:a16="http://schemas.microsoft.com/office/drawing/2014/main" id="{AAAAAE32-0617-B54C-B400-0B794A7A5371}"/>
              </a:ext>
            </a:extLst>
          </p:cNvPr>
          <p:cNvSpPr txBox="1"/>
          <p:nvPr/>
        </p:nvSpPr>
        <p:spPr>
          <a:xfrm>
            <a:off x="1785257" y="577231"/>
            <a:ext cx="4336868" cy="307777"/>
          </a:xfrm>
          <a:prstGeom prst="rect">
            <a:avLst/>
          </a:prstGeom>
          <a:noFill/>
        </p:spPr>
        <p:txBody>
          <a:bodyPr wrap="square" rtlCol="0">
            <a:spAutoFit/>
          </a:bodyPr>
          <a:lstStyle/>
          <a:p>
            <a:r>
              <a:rPr lang="en-GB"/>
              <a:t>https://github.com/AtMoDat/atmodat_data_checker</a:t>
            </a:r>
          </a:p>
        </p:txBody>
      </p:sp>
      <p:sp>
        <p:nvSpPr>
          <p:cNvPr id="7" name="Textfeld 6">
            <a:extLst>
              <a:ext uri="{FF2B5EF4-FFF2-40B4-BE49-F238E27FC236}">
                <a16:creationId xmlns:a16="http://schemas.microsoft.com/office/drawing/2014/main" id="{F5B4B28B-3AFE-EC4C-A3C5-DE9750706656}"/>
              </a:ext>
            </a:extLst>
          </p:cNvPr>
          <p:cNvSpPr txBox="1"/>
          <p:nvPr/>
        </p:nvSpPr>
        <p:spPr>
          <a:xfrm>
            <a:off x="926526" y="1210320"/>
            <a:ext cx="3131999" cy="60228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en-US" sz="1800" b="0" i="0" u="sng" strike="noStrike" kern="1200" cap="none" spc="0" baseline="0">
                <a:ln>
                  <a:noFill/>
                </a:ln>
                <a:solidFill>
                  <a:srgbClr val="000000"/>
                </a:solidFill>
                <a:uFillTx/>
                <a:latin typeface="Liberation Sans" pitchFamily="34"/>
                <a:ea typeface="MS PGothic" pitchFamily="49"/>
                <a:cs typeface="Arial" pitchFamily="34"/>
              </a:rPr>
              <a:t>Example short summary.txt:</a:t>
            </a:r>
            <a:r>
              <a:rPr lang="en-US" sz="1800" b="0" i="0" strike="noStrike" kern="1200" cap="none" spc="0" baseline="0">
                <a:ln>
                  <a:noFill/>
                </a:ln>
                <a:solidFill>
                  <a:srgbClr val="000000"/>
                </a:solidFill>
                <a:uFillTx/>
                <a:latin typeface="Liberation Sans" pitchFamily="34"/>
                <a:ea typeface="MS PGothic" pitchFamily="49"/>
                <a:cs typeface="Arial" pitchFamily="34"/>
              </a:rPr>
              <a:t>   run_checks.py </a:t>
            </a:r>
            <a:r>
              <a:rPr lang="en-US" sz="1800" b="0" i="0" strike="noStrike" kern="1200" cap="none" spc="0" baseline="0">
                <a:ln>
                  <a:noFill/>
                </a:ln>
                <a:solidFill>
                  <a:srgbClr val="FF0000"/>
                </a:solidFill>
                <a:uFillTx/>
                <a:latin typeface="Liberation Sans" pitchFamily="34"/>
                <a:ea typeface="MS PGothic" pitchFamily="49"/>
                <a:cs typeface="Arial" pitchFamily="34"/>
              </a:rPr>
              <a:t>–s </a:t>
            </a:r>
            <a:r>
              <a:rPr lang="en-US" sz="1800" b="0" i="0" strike="noStrike" kern="1200" cap="none" spc="0" baseline="0">
                <a:ln>
                  <a:noFill/>
                </a:ln>
                <a:solidFill>
                  <a:srgbClr val="000000"/>
                </a:solidFill>
                <a:uFillTx/>
                <a:latin typeface="Liberation Sans" pitchFamily="34"/>
                <a:ea typeface="MS PGothic" pitchFamily="49"/>
                <a:cs typeface="Arial" pitchFamily="34"/>
              </a:rPr>
              <a:t>–f testfile.nc</a:t>
            </a:r>
            <a:endParaRPr lang="en-US" sz="1800" b="0" i="0" u="sng" strike="noStrike" kern="1200" cap="none" spc="0" baseline="0">
              <a:ln>
                <a:noFill/>
              </a:ln>
              <a:solidFill>
                <a:srgbClr val="000000"/>
              </a:solidFill>
              <a:uFillTx/>
              <a:latin typeface="Liberation Sans" pitchFamily="34"/>
              <a:ea typeface="MS PGothic" pitchFamily="49"/>
              <a:cs typeface="Arial" pitchFamily="34"/>
            </a:endParaRPr>
          </a:p>
        </p:txBody>
      </p:sp>
    </p:spTree>
    <p:extLst>
      <p:ext uri="{BB962C8B-B14F-4D97-AF65-F5344CB8AC3E}">
        <p14:creationId xmlns:p14="http://schemas.microsoft.com/office/powerpoint/2010/main" val="595342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atmodat checker</a:t>
            </a:r>
            <a:endParaRPr sz="2400"/>
          </a:p>
        </p:txBody>
      </p:sp>
      <p:sp>
        <p:nvSpPr>
          <p:cNvPr id="5" name="Google Shape;102;p19">
            <a:extLst>
              <a:ext uri="{FF2B5EF4-FFF2-40B4-BE49-F238E27FC236}">
                <a16:creationId xmlns:a16="http://schemas.microsoft.com/office/drawing/2014/main" id="{9A2FCB64-8D62-2F4C-A7E7-4ABE3277E990}"/>
              </a:ext>
            </a:extLst>
          </p:cNvPr>
          <p:cNvSpPr txBox="1"/>
          <p:nvPr/>
        </p:nvSpPr>
        <p:spPr>
          <a:xfrm>
            <a:off x="169499" y="983825"/>
            <a:ext cx="8861289" cy="4616618"/>
          </a:xfrm>
          <a:prstGeom prst="rect">
            <a:avLst/>
          </a:prstGeom>
          <a:noFill/>
          <a:ln>
            <a:noFill/>
          </a:ln>
        </p:spPr>
        <p:txBody>
          <a:bodyPr spcFirstLastPara="1" wrap="square" lIns="91425" tIns="91425" rIns="91425" bIns="91425" anchor="t" anchorCtr="0">
            <a:spAutoFit/>
          </a:bodyPr>
          <a:lstStyle/>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If errors are reported with regard to CF conformity or global attributes, attributes need to modified</a:t>
            </a:r>
          </a:p>
          <a:p>
            <a:pPr marL="101600" lvl="0">
              <a:buClr>
                <a:srgbClr val="3F3F3F"/>
              </a:buClr>
              <a:buSzPts val="2000"/>
            </a:pPr>
            <a:endParaRPr lang="en-GB" sz="2000" dirty="0">
              <a:solidFill>
                <a:schemeClr val="tx1">
                  <a:lumMod val="50000"/>
                </a:schemeClr>
              </a:solidFill>
            </a:endParaRPr>
          </a:p>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Relatively simple to define new checks and new check suites for different applications in future</a:t>
            </a:r>
          </a:p>
          <a:p>
            <a:pPr marL="101600" lvl="0">
              <a:buClr>
                <a:srgbClr val="3F3F3F"/>
              </a:buClr>
              <a:buSzPts val="2000"/>
            </a:pPr>
            <a:endParaRPr lang="en-GB" sz="2000" dirty="0">
              <a:solidFill>
                <a:schemeClr val="tx1">
                  <a:lumMod val="50000"/>
                </a:schemeClr>
              </a:solidFill>
            </a:endParaRPr>
          </a:p>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Easy to install; accessible via </a:t>
            </a:r>
            <a:r>
              <a:rPr lang="en-GB" sz="2000" dirty="0" err="1">
                <a:solidFill>
                  <a:schemeClr val="tx1">
                    <a:lumMod val="50000"/>
                  </a:schemeClr>
                </a:solidFill>
              </a:rPr>
              <a:t>github</a:t>
            </a:r>
            <a:r>
              <a:rPr lang="en-GB" sz="2000" dirty="0">
                <a:solidFill>
                  <a:schemeClr val="tx1">
                    <a:lumMod val="50000"/>
                  </a:schemeClr>
                </a:solidFill>
              </a:rPr>
              <a:t>, but plans to provide packages via </a:t>
            </a:r>
            <a:r>
              <a:rPr lang="en-GB" sz="2000" dirty="0" err="1">
                <a:solidFill>
                  <a:schemeClr val="tx1">
                    <a:lumMod val="50000"/>
                  </a:schemeClr>
                </a:solidFill>
              </a:rPr>
              <a:t>PyPi</a:t>
            </a:r>
            <a:r>
              <a:rPr lang="en-GB" sz="2000" dirty="0">
                <a:solidFill>
                  <a:schemeClr val="tx1">
                    <a:lumMod val="50000"/>
                  </a:schemeClr>
                </a:solidFill>
              </a:rPr>
              <a:t>/Anaconda</a:t>
            </a:r>
          </a:p>
          <a:p>
            <a:pPr marL="444500" lvl="0" indent="-342900">
              <a:buClr>
                <a:srgbClr val="3F3F3F"/>
              </a:buClr>
              <a:buSzPts val="2000"/>
              <a:buFont typeface="Courier New" panose="02070309020205020404" pitchFamily="49" charset="0"/>
              <a:buChar char="o"/>
            </a:pPr>
            <a:endParaRPr lang="en-GB" sz="2000" dirty="0">
              <a:solidFill>
                <a:schemeClr val="tx1">
                  <a:lumMod val="50000"/>
                </a:schemeClr>
              </a:solidFill>
            </a:endParaRPr>
          </a:p>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We will provide simple python scripts that can be used to fill global/variable attributes in </a:t>
            </a:r>
            <a:r>
              <a:rPr lang="en-GB" sz="2000" dirty="0" err="1">
                <a:solidFill>
                  <a:schemeClr val="tx1">
                    <a:lumMod val="50000"/>
                  </a:schemeClr>
                </a:solidFill>
              </a:rPr>
              <a:t>netCDF</a:t>
            </a:r>
            <a:r>
              <a:rPr lang="en-GB" sz="2000" dirty="0">
                <a:solidFill>
                  <a:schemeClr val="tx1">
                    <a:lumMod val="50000"/>
                  </a:schemeClr>
                </a:solidFill>
              </a:rPr>
              <a:t> files from a csv table</a:t>
            </a:r>
            <a:br>
              <a:rPr lang="en-GB" sz="2000" dirty="0">
                <a:solidFill>
                  <a:schemeClr val="tx1">
                    <a:lumMod val="50000"/>
                  </a:schemeClr>
                </a:solidFill>
              </a:rPr>
            </a:br>
            <a:r>
              <a:rPr lang="en-GB" sz="2000" dirty="0">
                <a:solidFill>
                  <a:schemeClr val="tx1">
                    <a:lumMod val="50000"/>
                  </a:schemeClr>
                </a:solidFill>
              </a:rPr>
              <a:t>(“</a:t>
            </a:r>
            <a:r>
              <a:rPr lang="en-GB" sz="2000" dirty="0" err="1">
                <a:solidFill>
                  <a:schemeClr val="tx1">
                    <a:lumMod val="50000"/>
                  </a:schemeClr>
                </a:solidFill>
              </a:rPr>
              <a:t>atmodat</a:t>
            </a:r>
            <a:r>
              <a:rPr lang="en-GB" sz="2000" dirty="0">
                <a:solidFill>
                  <a:schemeClr val="tx1">
                    <a:lumMod val="50000"/>
                  </a:schemeClr>
                </a:solidFill>
              </a:rPr>
              <a:t> attribute filler”, release in near future)</a:t>
            </a:r>
          </a:p>
          <a:p>
            <a:pPr marL="444500" lvl="0" indent="-342900">
              <a:buClr>
                <a:srgbClr val="3F3F3F"/>
              </a:buClr>
              <a:buSzPts val="2000"/>
              <a:buFont typeface="Courier New" panose="02070309020205020404" pitchFamily="49" charset="0"/>
              <a:buChar char="o"/>
            </a:pPr>
            <a:endParaRPr lang="en-GB" sz="2000" dirty="0">
              <a:solidFill>
                <a:schemeClr val="tx1">
                  <a:lumMod val="75000"/>
                </a:schemeClr>
              </a:solidFill>
            </a:endParaRPr>
          </a:p>
          <a:p>
            <a:pPr marL="444500" lvl="0" indent="-342900">
              <a:buClr>
                <a:srgbClr val="3F3F3F"/>
              </a:buClr>
              <a:buSzPts val="2000"/>
              <a:buFont typeface="Courier New" panose="02070309020205020404" pitchFamily="49" charset="0"/>
              <a:buChar char="o"/>
            </a:pPr>
            <a:endParaRPr lang="en-GB" sz="2000" dirty="0">
              <a:solidFill>
                <a:schemeClr val="tx1">
                  <a:lumMod val="75000"/>
                </a:schemeClr>
              </a:solidFill>
            </a:endParaRPr>
          </a:p>
          <a:p>
            <a:pPr marL="101600" lvl="0">
              <a:buClr>
                <a:srgbClr val="3F3F3F"/>
              </a:buClr>
              <a:buSzPts val="2000"/>
            </a:pPr>
            <a:endParaRPr lang="en-GB" sz="800" dirty="0">
              <a:solidFill>
                <a:schemeClr val="tx1">
                  <a:lumMod val="75000"/>
                </a:schemeClr>
              </a:solidFill>
            </a:endParaRPr>
          </a:p>
        </p:txBody>
      </p:sp>
      <p:sp>
        <p:nvSpPr>
          <p:cNvPr id="6" name="Textfeld 5">
            <a:extLst>
              <a:ext uri="{FF2B5EF4-FFF2-40B4-BE49-F238E27FC236}">
                <a16:creationId xmlns:a16="http://schemas.microsoft.com/office/drawing/2014/main" id="{C101E018-1712-4A4C-846E-6F89E0C28CFF}"/>
              </a:ext>
            </a:extLst>
          </p:cNvPr>
          <p:cNvSpPr txBox="1"/>
          <p:nvPr/>
        </p:nvSpPr>
        <p:spPr>
          <a:xfrm>
            <a:off x="1785257" y="577231"/>
            <a:ext cx="4336868" cy="307777"/>
          </a:xfrm>
          <a:prstGeom prst="rect">
            <a:avLst/>
          </a:prstGeom>
          <a:noFill/>
        </p:spPr>
        <p:txBody>
          <a:bodyPr wrap="square" rtlCol="0">
            <a:spAutoFit/>
          </a:bodyPr>
          <a:lstStyle/>
          <a:p>
            <a:r>
              <a:rPr lang="en-GB"/>
              <a:t>https://github.com/AtMoDat/atmodat_data_checker</a:t>
            </a:r>
          </a:p>
        </p:txBody>
      </p:sp>
    </p:spTree>
    <p:extLst>
      <p:ext uri="{BB962C8B-B14F-4D97-AF65-F5344CB8AC3E}">
        <p14:creationId xmlns:p14="http://schemas.microsoft.com/office/powerpoint/2010/main" val="4253059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atmodat checker</a:t>
            </a:r>
            <a:endParaRPr sz="2400"/>
          </a:p>
        </p:txBody>
      </p:sp>
      <p:sp>
        <p:nvSpPr>
          <p:cNvPr id="5" name="Google Shape;102;p19">
            <a:extLst>
              <a:ext uri="{FF2B5EF4-FFF2-40B4-BE49-F238E27FC236}">
                <a16:creationId xmlns:a16="http://schemas.microsoft.com/office/drawing/2014/main" id="{9A2FCB64-8D62-2F4C-A7E7-4ABE3277E990}"/>
              </a:ext>
            </a:extLst>
          </p:cNvPr>
          <p:cNvSpPr txBox="1"/>
          <p:nvPr/>
        </p:nvSpPr>
        <p:spPr>
          <a:xfrm>
            <a:off x="169499" y="983825"/>
            <a:ext cx="8861289" cy="3385512"/>
          </a:xfrm>
          <a:prstGeom prst="rect">
            <a:avLst/>
          </a:prstGeom>
          <a:noFill/>
          <a:ln>
            <a:noFill/>
          </a:ln>
        </p:spPr>
        <p:txBody>
          <a:bodyPr spcFirstLastPara="1" wrap="square" lIns="91425" tIns="91425" rIns="91425" bIns="91425" anchor="t" anchorCtr="0">
            <a:spAutoFit/>
          </a:bodyPr>
          <a:lstStyle/>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Let’s try it out</a:t>
            </a:r>
          </a:p>
          <a:p>
            <a:pPr marL="444500" lvl="0" indent="-342900">
              <a:buClr>
                <a:srgbClr val="3F3F3F"/>
              </a:buClr>
              <a:buSzPts val="2000"/>
              <a:buFont typeface="Courier New" panose="02070309020205020404" pitchFamily="49" charset="0"/>
              <a:buChar char="o"/>
            </a:pPr>
            <a:endParaRPr lang="en-GB" sz="2000" dirty="0">
              <a:solidFill>
                <a:schemeClr val="tx1">
                  <a:lumMod val="50000"/>
                </a:schemeClr>
              </a:solidFill>
            </a:endParaRPr>
          </a:p>
          <a:p>
            <a:pPr marL="101600" lvl="0">
              <a:buClr>
                <a:srgbClr val="3F3F3F"/>
              </a:buClr>
              <a:buSzPts val="2000"/>
            </a:pPr>
            <a:r>
              <a:rPr lang="en-GB" sz="2000" dirty="0">
                <a:solidFill>
                  <a:schemeClr val="tx1">
                    <a:lumMod val="50000"/>
                  </a:schemeClr>
                </a:solidFill>
                <a:hlinkClick r:id="rId3"/>
              </a:rPr>
              <a:t>https://hub-binder.mybinder.ovh/user/atmodat-atmodat_data_checker-2o024vmi/tree/notebooks</a:t>
            </a:r>
            <a:r>
              <a:rPr lang="en-GB" sz="2000" dirty="0">
                <a:solidFill>
                  <a:schemeClr val="tx1">
                    <a:lumMod val="50000"/>
                  </a:schemeClr>
                </a:solidFill>
              </a:rPr>
              <a:t>  </a:t>
            </a:r>
          </a:p>
          <a:p>
            <a:pPr marL="101600" lvl="0">
              <a:buClr>
                <a:srgbClr val="3F3F3F"/>
              </a:buClr>
              <a:buSzPts val="2000"/>
            </a:pPr>
            <a:endParaRPr lang="en-GB" sz="2000" dirty="0">
              <a:solidFill>
                <a:schemeClr val="tx1">
                  <a:lumMod val="50000"/>
                </a:schemeClr>
              </a:solidFill>
            </a:endParaRPr>
          </a:p>
          <a:p>
            <a:pPr marL="101600" lvl="0">
              <a:buClr>
                <a:srgbClr val="3F3F3F"/>
              </a:buClr>
              <a:buSzPts val="2000"/>
            </a:pPr>
            <a:br>
              <a:rPr lang="en-GB" sz="2000" dirty="0">
                <a:solidFill>
                  <a:schemeClr val="tx1">
                    <a:lumMod val="50000"/>
                  </a:schemeClr>
                </a:solidFill>
              </a:rPr>
            </a:br>
            <a:r>
              <a:rPr lang="en-GB" sz="2000" dirty="0">
                <a:solidFill>
                  <a:schemeClr val="tx1">
                    <a:lumMod val="50000"/>
                  </a:schemeClr>
                </a:solidFill>
                <a:sym typeface="Wingdings" pitchFamily="2" charset="2"/>
              </a:rPr>
              <a:t> see link posted in the chat</a:t>
            </a:r>
            <a:r>
              <a:rPr lang="en-GB" sz="2000" dirty="0">
                <a:solidFill>
                  <a:schemeClr val="tx1">
                    <a:lumMod val="50000"/>
                  </a:schemeClr>
                </a:solidFill>
              </a:rPr>
              <a:t> </a:t>
            </a:r>
          </a:p>
          <a:p>
            <a:pPr marL="444500" lvl="0" indent="-342900">
              <a:buClr>
                <a:srgbClr val="3F3F3F"/>
              </a:buClr>
              <a:buSzPts val="2000"/>
              <a:buFont typeface="Courier New" panose="02070309020205020404" pitchFamily="49" charset="0"/>
              <a:buChar char="o"/>
            </a:pPr>
            <a:endParaRPr lang="en-GB" sz="2000" dirty="0">
              <a:solidFill>
                <a:schemeClr val="tx1">
                  <a:lumMod val="50000"/>
                </a:schemeClr>
              </a:solidFill>
            </a:endParaRPr>
          </a:p>
          <a:p>
            <a:pPr marL="444500" lvl="0" indent="-342900">
              <a:buClr>
                <a:srgbClr val="3F3F3F"/>
              </a:buClr>
              <a:buSzPts val="2000"/>
              <a:buFont typeface="Courier New" panose="02070309020205020404" pitchFamily="49" charset="0"/>
              <a:buChar char="o"/>
            </a:pPr>
            <a:endParaRPr lang="en-GB" sz="2000" dirty="0">
              <a:solidFill>
                <a:schemeClr val="tx1">
                  <a:lumMod val="75000"/>
                </a:schemeClr>
              </a:solidFill>
            </a:endParaRPr>
          </a:p>
          <a:p>
            <a:pPr marL="444500" lvl="0" indent="-342900">
              <a:buClr>
                <a:srgbClr val="3F3F3F"/>
              </a:buClr>
              <a:buSzPts val="2000"/>
              <a:buFont typeface="Courier New" panose="02070309020205020404" pitchFamily="49" charset="0"/>
              <a:buChar char="o"/>
            </a:pPr>
            <a:endParaRPr lang="en-GB" sz="2000" dirty="0">
              <a:solidFill>
                <a:schemeClr val="tx1">
                  <a:lumMod val="75000"/>
                </a:schemeClr>
              </a:solidFill>
            </a:endParaRPr>
          </a:p>
          <a:p>
            <a:pPr marL="101600" lvl="0">
              <a:buClr>
                <a:srgbClr val="3F3F3F"/>
              </a:buClr>
              <a:buSzPts val="2000"/>
            </a:pPr>
            <a:endParaRPr lang="en-GB" sz="800" dirty="0">
              <a:solidFill>
                <a:schemeClr val="tx1">
                  <a:lumMod val="75000"/>
                </a:schemeClr>
              </a:solidFill>
            </a:endParaRPr>
          </a:p>
        </p:txBody>
      </p:sp>
      <p:sp>
        <p:nvSpPr>
          <p:cNvPr id="6" name="Textfeld 5">
            <a:extLst>
              <a:ext uri="{FF2B5EF4-FFF2-40B4-BE49-F238E27FC236}">
                <a16:creationId xmlns:a16="http://schemas.microsoft.com/office/drawing/2014/main" id="{C101E018-1712-4A4C-846E-6F89E0C28CFF}"/>
              </a:ext>
            </a:extLst>
          </p:cNvPr>
          <p:cNvSpPr txBox="1"/>
          <p:nvPr/>
        </p:nvSpPr>
        <p:spPr>
          <a:xfrm>
            <a:off x="1785257" y="577231"/>
            <a:ext cx="4336868" cy="307777"/>
          </a:xfrm>
          <a:prstGeom prst="rect">
            <a:avLst/>
          </a:prstGeom>
          <a:noFill/>
        </p:spPr>
        <p:txBody>
          <a:bodyPr wrap="square" rtlCol="0">
            <a:spAutoFit/>
          </a:bodyPr>
          <a:lstStyle/>
          <a:p>
            <a:r>
              <a:rPr lang="en-GB"/>
              <a:t>https://github.com/AtMoDat/atmodat_data_checker</a:t>
            </a:r>
          </a:p>
        </p:txBody>
      </p:sp>
    </p:spTree>
    <p:extLst>
      <p:ext uri="{BB962C8B-B14F-4D97-AF65-F5344CB8AC3E}">
        <p14:creationId xmlns:p14="http://schemas.microsoft.com/office/powerpoint/2010/main" val="653297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lvl="0">
              <a:buClr>
                <a:schemeClr val="dk2"/>
              </a:buClr>
              <a:buSzPts val="800"/>
            </a:pPr>
            <a:r>
              <a:rPr lang="en-GB"/>
              <a:t>Open Issues</a:t>
            </a:r>
          </a:p>
        </p:txBody>
      </p:sp>
      <p:sp>
        <p:nvSpPr>
          <p:cNvPr id="2" name="Rechteck 1">
            <a:extLst>
              <a:ext uri="{FF2B5EF4-FFF2-40B4-BE49-F238E27FC236}">
                <a16:creationId xmlns:a16="http://schemas.microsoft.com/office/drawing/2014/main" id="{30ECC51C-647F-4644-AF4B-376B6E14B744}"/>
              </a:ext>
            </a:extLst>
          </p:cNvPr>
          <p:cNvSpPr/>
          <p:nvPr/>
        </p:nvSpPr>
        <p:spPr>
          <a:xfrm>
            <a:off x="182880" y="994704"/>
            <a:ext cx="8865325" cy="1015663"/>
          </a:xfrm>
          <a:prstGeom prst="rect">
            <a:avLst/>
          </a:prstGeom>
        </p:spPr>
        <p:txBody>
          <a:bodyPr wrap="square">
            <a:spAutoFit/>
          </a:bodyPr>
          <a:lstStyle/>
          <a:p>
            <a:br>
              <a:rPr lang="en-US" sz="2000" i="1" dirty="0">
                <a:solidFill>
                  <a:schemeClr val="tx1">
                    <a:lumMod val="75000"/>
                  </a:schemeClr>
                </a:solidFill>
              </a:rPr>
            </a:br>
            <a:br>
              <a:rPr lang="en-US" sz="2000" dirty="0">
                <a:solidFill>
                  <a:schemeClr val="tx1">
                    <a:lumMod val="75000"/>
                  </a:schemeClr>
                </a:solidFill>
              </a:rPr>
            </a:br>
            <a:endParaRPr lang="en-US" sz="2000" dirty="0">
              <a:solidFill>
                <a:schemeClr val="tx1">
                  <a:lumMod val="75000"/>
                </a:schemeClr>
              </a:solidFill>
            </a:endParaRPr>
          </a:p>
        </p:txBody>
      </p:sp>
      <p:sp>
        <p:nvSpPr>
          <p:cNvPr id="5" name="TextShape 2">
            <a:extLst>
              <a:ext uri="{FF2B5EF4-FFF2-40B4-BE49-F238E27FC236}">
                <a16:creationId xmlns:a16="http://schemas.microsoft.com/office/drawing/2014/main" id="{FF4596DA-9AE6-CD4F-A51F-12575EAEDBEF}"/>
              </a:ext>
            </a:extLst>
          </p:cNvPr>
          <p:cNvSpPr txBox="1"/>
          <p:nvPr/>
        </p:nvSpPr>
        <p:spPr>
          <a:xfrm>
            <a:off x="648000" y="837720"/>
            <a:ext cx="8136000" cy="3718800"/>
          </a:xfrm>
          <a:prstGeom prst="rect">
            <a:avLst/>
          </a:prstGeom>
          <a:noFill/>
          <a:ln>
            <a:noFill/>
          </a:ln>
        </p:spPr>
        <p:txBody>
          <a:bodyPr lIns="90000" tIns="45000" rIns="90000" bIns="45000">
            <a:noAutofit/>
          </a:bodyPr>
          <a:lstStyle/>
          <a:p>
            <a:endParaRPr lang="en-GB" sz="1800" b="0" strike="noStrike" spc="-1" dirty="0">
              <a:latin typeface="Arial"/>
            </a:endParaRPr>
          </a:p>
          <a:p>
            <a:r>
              <a:rPr lang="en-GB" sz="2000" b="1" strike="noStrike" spc="-1" dirty="0">
                <a:solidFill>
                  <a:srgbClr val="005190"/>
                </a:solidFill>
                <a:latin typeface="Arial"/>
                <a:ea typeface="Arial"/>
              </a:rPr>
              <a:t>Issue	</a:t>
            </a:r>
            <a:r>
              <a:rPr lang="en-GB" sz="2000" b="0" strike="noStrike" spc="-1" dirty="0">
                <a:solidFill>
                  <a:srgbClr val="555555"/>
                </a:solidFill>
                <a:latin typeface="Arial"/>
                <a:ea typeface="Arial"/>
              </a:rPr>
              <a:t>		</a:t>
            </a:r>
            <a:r>
              <a:rPr lang="en-GB" sz="2000" b="0" strike="noStrike" spc="-1" dirty="0">
                <a:solidFill>
                  <a:schemeClr val="tx1">
                    <a:lumMod val="50000"/>
                  </a:schemeClr>
                </a:solidFill>
                <a:latin typeface="Arial"/>
              </a:rPr>
              <a:t>many variables relevant in urban climate</a:t>
            </a:r>
          </a:p>
          <a:p>
            <a:r>
              <a:rPr lang="en-GB" sz="2000" b="0" strike="noStrike" spc="-1" dirty="0">
                <a:solidFill>
                  <a:schemeClr val="tx1">
                    <a:lumMod val="50000"/>
                  </a:schemeClr>
                </a:solidFill>
                <a:latin typeface="Arial"/>
                <a:ea typeface="Arial"/>
              </a:rPr>
              <a:t>			have no CF standard names</a:t>
            </a:r>
            <a:br>
              <a:rPr dirty="0">
                <a:solidFill>
                  <a:schemeClr val="tx1">
                    <a:lumMod val="50000"/>
                  </a:schemeClr>
                </a:solidFill>
              </a:rPr>
            </a:br>
            <a:endParaRPr lang="en-GB" sz="2000" b="0" strike="noStrike" spc="-1" dirty="0">
              <a:solidFill>
                <a:schemeClr val="tx1">
                  <a:lumMod val="50000"/>
                </a:schemeClr>
              </a:solidFill>
            </a:endParaRPr>
          </a:p>
          <a:p>
            <a:endParaRPr lang="en-GB" sz="2000" b="0" strike="noStrike" spc="-1" dirty="0">
              <a:latin typeface="Arial"/>
            </a:endParaRPr>
          </a:p>
          <a:p>
            <a:r>
              <a:rPr lang="en-GB" sz="2000" b="1" strike="noStrike" spc="-1" dirty="0">
                <a:solidFill>
                  <a:srgbClr val="005190"/>
                </a:solidFill>
                <a:latin typeface="Arial"/>
                <a:ea typeface="Arial"/>
              </a:rPr>
              <a:t>Examples		</a:t>
            </a:r>
            <a:r>
              <a:rPr lang="en-GB" sz="2000" b="0" strike="noStrike" spc="-1" dirty="0">
                <a:solidFill>
                  <a:schemeClr val="tx1">
                    <a:lumMod val="50000"/>
                  </a:schemeClr>
                </a:solidFill>
                <a:latin typeface="Arial"/>
              </a:rPr>
              <a:t>derived variables</a:t>
            </a:r>
          </a:p>
          <a:p>
            <a:pPr>
              <a:lnSpc>
                <a:spcPct val="100000"/>
              </a:lnSpc>
            </a:pPr>
            <a:r>
              <a:rPr lang="en-GB" sz="2000" b="0" strike="noStrike" spc="-1" dirty="0">
                <a:solidFill>
                  <a:schemeClr val="tx1">
                    <a:lumMod val="50000"/>
                  </a:schemeClr>
                </a:solidFill>
                <a:latin typeface="Arial"/>
              </a:rPr>
              <a:t>			building variables</a:t>
            </a:r>
          </a:p>
          <a:p>
            <a:endParaRPr lang="en-GB" sz="2000" b="0" strike="noStrike" spc="-1" dirty="0">
              <a:latin typeface="Arial"/>
            </a:endParaRPr>
          </a:p>
          <a:p>
            <a:endParaRPr lang="en-GB" sz="2000" b="0" strike="noStrike" spc="-1" dirty="0">
              <a:latin typeface="Arial"/>
            </a:endParaRPr>
          </a:p>
          <a:p>
            <a:r>
              <a:rPr lang="en-GB" sz="2000" b="1" strike="noStrike" spc="-1" dirty="0">
                <a:solidFill>
                  <a:srgbClr val="005190"/>
                </a:solidFill>
                <a:latin typeface="Arial"/>
                <a:ea typeface="Arial"/>
              </a:rPr>
              <a:t>Solution		</a:t>
            </a:r>
            <a:r>
              <a:rPr lang="en-GB" sz="2000" b="0" strike="noStrike" spc="-1" dirty="0">
                <a:solidFill>
                  <a:schemeClr val="tx1">
                    <a:lumMod val="50000"/>
                  </a:schemeClr>
                </a:solidFill>
                <a:latin typeface="Arial"/>
                <a:ea typeface="Arial"/>
              </a:rPr>
              <a:t>add names to CF standard</a:t>
            </a:r>
            <a:br>
              <a:rPr dirty="0"/>
            </a:br>
            <a:endParaRPr lang="en-GB" sz="2000" b="0" strike="noStrike" spc="-1" dirty="0">
              <a:latin typeface="Arial"/>
            </a:endParaRPr>
          </a:p>
          <a:p>
            <a:endParaRPr lang="en-GB" sz="2000" b="0" strike="noStrike" spc="-1" dirty="0">
              <a:latin typeface="Arial"/>
            </a:endParaRPr>
          </a:p>
        </p:txBody>
      </p:sp>
    </p:spTree>
    <p:extLst>
      <p:ext uri="{BB962C8B-B14F-4D97-AF65-F5344CB8AC3E}">
        <p14:creationId xmlns:p14="http://schemas.microsoft.com/office/powerpoint/2010/main" val="1249603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lvl="0">
              <a:buClr>
                <a:schemeClr val="dk2"/>
              </a:buClr>
              <a:buSzPts val="800"/>
            </a:pPr>
            <a:r>
              <a:rPr lang="en-GB"/>
              <a:t>Derived variables</a:t>
            </a:r>
          </a:p>
        </p:txBody>
      </p:sp>
      <p:sp>
        <p:nvSpPr>
          <p:cNvPr id="2" name="Rechteck 1">
            <a:extLst>
              <a:ext uri="{FF2B5EF4-FFF2-40B4-BE49-F238E27FC236}">
                <a16:creationId xmlns:a16="http://schemas.microsoft.com/office/drawing/2014/main" id="{30ECC51C-647F-4644-AF4B-376B6E14B744}"/>
              </a:ext>
            </a:extLst>
          </p:cNvPr>
          <p:cNvSpPr/>
          <p:nvPr/>
        </p:nvSpPr>
        <p:spPr>
          <a:xfrm>
            <a:off x="182880" y="994704"/>
            <a:ext cx="8865325" cy="1015663"/>
          </a:xfrm>
          <a:prstGeom prst="rect">
            <a:avLst/>
          </a:prstGeom>
        </p:spPr>
        <p:txBody>
          <a:bodyPr wrap="square">
            <a:spAutoFit/>
          </a:bodyPr>
          <a:lstStyle/>
          <a:p>
            <a:br>
              <a:rPr lang="en-US" sz="2000" i="1" dirty="0">
                <a:solidFill>
                  <a:schemeClr val="tx1">
                    <a:lumMod val="75000"/>
                  </a:schemeClr>
                </a:solidFill>
              </a:rPr>
            </a:br>
            <a:br>
              <a:rPr lang="en-US" sz="2000" dirty="0">
                <a:solidFill>
                  <a:schemeClr val="tx1">
                    <a:lumMod val="75000"/>
                  </a:schemeClr>
                </a:solidFill>
              </a:rPr>
            </a:br>
            <a:endParaRPr lang="en-US" sz="2000" dirty="0">
              <a:solidFill>
                <a:schemeClr val="tx1">
                  <a:lumMod val="75000"/>
                </a:schemeClr>
              </a:solidFill>
            </a:endParaRPr>
          </a:p>
        </p:txBody>
      </p:sp>
      <p:sp>
        <p:nvSpPr>
          <p:cNvPr id="5" name="TextShape 2">
            <a:extLst>
              <a:ext uri="{FF2B5EF4-FFF2-40B4-BE49-F238E27FC236}">
                <a16:creationId xmlns:a16="http://schemas.microsoft.com/office/drawing/2014/main" id="{FF4596DA-9AE6-CD4F-A51F-12575EAEDBEF}"/>
              </a:ext>
            </a:extLst>
          </p:cNvPr>
          <p:cNvSpPr txBox="1"/>
          <p:nvPr/>
        </p:nvSpPr>
        <p:spPr>
          <a:xfrm>
            <a:off x="273926" y="954100"/>
            <a:ext cx="8728757" cy="3718800"/>
          </a:xfrm>
          <a:prstGeom prst="rect">
            <a:avLst/>
          </a:prstGeom>
          <a:noFill/>
          <a:ln>
            <a:noFill/>
          </a:ln>
        </p:spPr>
        <p:txBody>
          <a:bodyPr lIns="90000" tIns="45000" rIns="90000" bIns="45000">
            <a:noAutofit/>
          </a:bodyPr>
          <a:lstStyle/>
          <a:p>
            <a:r>
              <a:rPr lang="en-GB" sz="2000" b="1" spc="-1" dirty="0">
                <a:solidFill>
                  <a:srgbClr val="005190"/>
                </a:solidFill>
              </a:rPr>
              <a:t>Derived variables	</a:t>
            </a:r>
            <a:r>
              <a:rPr lang="en-GB" sz="2000" spc="-1" dirty="0">
                <a:solidFill>
                  <a:srgbClr val="555555"/>
                </a:solidFill>
              </a:rPr>
              <a:t>	</a:t>
            </a:r>
            <a:endParaRPr lang="en-GB" sz="2000" spc="-1" dirty="0"/>
          </a:p>
          <a:p>
            <a:r>
              <a:rPr lang="en-GB" sz="2000" spc="-1" dirty="0"/>
              <a:t>		</a:t>
            </a:r>
            <a:r>
              <a:rPr lang="en-GB" sz="2000" spc="-1" dirty="0">
                <a:solidFill>
                  <a:schemeClr val="tx1">
                    <a:lumMod val="50000"/>
                  </a:schemeClr>
                </a:solidFill>
              </a:rPr>
              <a:t>with high spatial variability</a:t>
            </a:r>
          </a:p>
          <a:p>
            <a:endParaRPr lang="en-GB" sz="2000" spc="-1" dirty="0"/>
          </a:p>
          <a:p>
            <a:r>
              <a:rPr lang="en-GB" sz="2000" b="1" spc="-1" dirty="0">
                <a:solidFill>
                  <a:srgbClr val="005190"/>
                </a:solidFill>
              </a:rPr>
              <a:t>Variable	Standard name (suggested) 		Unit	</a:t>
            </a:r>
            <a:endParaRPr lang="en-GB" sz="2000" spc="-1" dirty="0"/>
          </a:p>
          <a:p>
            <a:pPr>
              <a:spcBef>
                <a:spcPts val="300"/>
              </a:spcBef>
            </a:pPr>
            <a:r>
              <a:rPr lang="en-GB" sz="2000" spc="-1" dirty="0">
                <a:solidFill>
                  <a:schemeClr val="tx1">
                    <a:lumMod val="50000"/>
                  </a:schemeClr>
                </a:solidFill>
              </a:rPr>
              <a:t>PT		</a:t>
            </a:r>
            <a:r>
              <a:rPr lang="en-GB" sz="2000" spc="-1" dirty="0" err="1">
                <a:solidFill>
                  <a:schemeClr val="tx1">
                    <a:lumMod val="50000"/>
                  </a:schemeClr>
                </a:solidFill>
              </a:rPr>
              <a:t>perceived_temperature</a:t>
            </a:r>
            <a:r>
              <a:rPr lang="en-GB" sz="2000" spc="-1" dirty="0">
                <a:solidFill>
                  <a:schemeClr val="tx1">
                    <a:lumMod val="50000"/>
                  </a:schemeClr>
                </a:solidFill>
              </a:rPr>
              <a:t>			</a:t>
            </a:r>
            <a:r>
              <a:rPr lang="en-GB" sz="2000" spc="-1" dirty="0" err="1">
                <a:solidFill>
                  <a:schemeClr val="tx1">
                    <a:lumMod val="50000"/>
                  </a:schemeClr>
                </a:solidFill>
              </a:rPr>
              <a:t>degree_C</a:t>
            </a:r>
            <a:endParaRPr lang="en-GB" sz="2000" spc="-1" dirty="0">
              <a:solidFill>
                <a:schemeClr val="tx1">
                  <a:lumMod val="50000"/>
                </a:schemeClr>
              </a:solidFill>
            </a:endParaRPr>
          </a:p>
          <a:p>
            <a:pPr>
              <a:spcBef>
                <a:spcPts val="300"/>
              </a:spcBef>
            </a:pPr>
            <a:r>
              <a:rPr lang="en-GB" sz="2000" spc="-1" dirty="0">
                <a:solidFill>
                  <a:schemeClr val="tx1">
                    <a:lumMod val="50000"/>
                  </a:schemeClr>
                </a:solidFill>
              </a:rPr>
              <a:t>UTCI		</a:t>
            </a:r>
            <a:r>
              <a:rPr lang="en-GB" sz="2000" spc="-1" dirty="0" err="1">
                <a:solidFill>
                  <a:schemeClr val="tx1">
                    <a:lumMod val="50000"/>
                  </a:schemeClr>
                </a:solidFill>
              </a:rPr>
              <a:t>universal_thermal_climate_index</a:t>
            </a:r>
            <a:r>
              <a:rPr lang="en-GB" sz="2000" spc="-1" dirty="0">
                <a:solidFill>
                  <a:schemeClr val="tx1">
                    <a:lumMod val="50000"/>
                  </a:schemeClr>
                </a:solidFill>
              </a:rPr>
              <a:t>	</a:t>
            </a:r>
            <a:r>
              <a:rPr lang="en-GB" sz="2000" spc="-1" dirty="0" err="1">
                <a:solidFill>
                  <a:schemeClr val="tx1">
                    <a:lumMod val="50000"/>
                  </a:schemeClr>
                </a:solidFill>
              </a:rPr>
              <a:t>degree_C</a:t>
            </a:r>
            <a:endParaRPr lang="en-GB" sz="2000" spc="-1" dirty="0">
              <a:solidFill>
                <a:schemeClr val="tx1">
                  <a:lumMod val="50000"/>
                </a:schemeClr>
              </a:solidFill>
            </a:endParaRPr>
          </a:p>
          <a:p>
            <a:pPr>
              <a:spcBef>
                <a:spcPts val="300"/>
              </a:spcBef>
            </a:pPr>
            <a:r>
              <a:rPr lang="en-GB" sz="2000" spc="-1" dirty="0">
                <a:solidFill>
                  <a:schemeClr val="tx1">
                    <a:lumMod val="50000"/>
                  </a:schemeClr>
                </a:solidFill>
              </a:rPr>
              <a:t>TMRT		</a:t>
            </a:r>
            <a:r>
              <a:rPr lang="en-GB" sz="2000" spc="-1" dirty="0" err="1">
                <a:solidFill>
                  <a:schemeClr val="tx1">
                    <a:lumMod val="50000"/>
                  </a:schemeClr>
                </a:solidFill>
              </a:rPr>
              <a:t>mean_radiant_temperature</a:t>
            </a:r>
            <a:r>
              <a:rPr lang="en-GB" sz="2000" spc="-1" dirty="0">
                <a:solidFill>
                  <a:schemeClr val="tx1">
                    <a:lumMod val="50000"/>
                  </a:schemeClr>
                </a:solidFill>
              </a:rPr>
              <a:t>		K</a:t>
            </a:r>
          </a:p>
          <a:p>
            <a:pPr>
              <a:spcBef>
                <a:spcPts val="300"/>
              </a:spcBef>
            </a:pPr>
            <a:r>
              <a:rPr lang="en-GB" sz="2000" spc="-1" dirty="0">
                <a:solidFill>
                  <a:schemeClr val="tx1">
                    <a:lumMod val="50000"/>
                  </a:schemeClr>
                </a:solidFill>
              </a:rPr>
              <a:t>PET		</a:t>
            </a:r>
            <a:r>
              <a:rPr lang="en-GB" sz="2000" spc="-1" dirty="0" err="1">
                <a:solidFill>
                  <a:schemeClr val="tx1">
                    <a:lumMod val="50000"/>
                  </a:schemeClr>
                </a:solidFill>
              </a:rPr>
              <a:t>physiological_equivalent_temperature</a:t>
            </a:r>
            <a:r>
              <a:rPr lang="en-GB" sz="2000" spc="-1" dirty="0">
                <a:solidFill>
                  <a:schemeClr val="tx1">
                    <a:lumMod val="50000"/>
                  </a:schemeClr>
                </a:solidFill>
              </a:rPr>
              <a:t>	</a:t>
            </a:r>
            <a:r>
              <a:rPr lang="en-GB" sz="2000" spc="-1" dirty="0" err="1">
                <a:solidFill>
                  <a:schemeClr val="tx1">
                    <a:lumMod val="50000"/>
                  </a:schemeClr>
                </a:solidFill>
              </a:rPr>
              <a:t>degree_C</a:t>
            </a:r>
            <a:endParaRPr lang="en-GB" sz="2000" spc="-1" dirty="0">
              <a:solidFill>
                <a:schemeClr val="tx1">
                  <a:lumMod val="50000"/>
                </a:schemeClr>
              </a:solidFill>
            </a:endParaRPr>
          </a:p>
        </p:txBody>
      </p:sp>
    </p:spTree>
    <p:extLst>
      <p:ext uri="{BB962C8B-B14F-4D97-AF65-F5344CB8AC3E}">
        <p14:creationId xmlns:p14="http://schemas.microsoft.com/office/powerpoint/2010/main" val="262318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127591" y="94375"/>
            <a:ext cx="7974418" cy="68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latin typeface="Arial" panose="020B0604020202020204" pitchFamily="34" charset="0"/>
                <a:ea typeface="Roboto"/>
                <a:cs typeface="Arial" panose="020B0604020202020204" pitchFamily="34" charset="0"/>
                <a:sym typeface="Roboto"/>
              </a:rPr>
              <a:t>Why do we need data publication standards?</a:t>
            </a:r>
            <a:endParaRPr>
              <a:latin typeface="Arial" panose="020B0604020202020204" pitchFamily="34" charset="0"/>
              <a:ea typeface="Roboto"/>
              <a:cs typeface="Arial" panose="020B0604020202020204" pitchFamily="34" charset="0"/>
              <a:sym typeface="Roboto"/>
            </a:endParaRPr>
          </a:p>
        </p:txBody>
      </p:sp>
      <p:sp>
        <p:nvSpPr>
          <p:cNvPr id="95" name="Google Shape;95;p18"/>
          <p:cNvSpPr txBox="1"/>
          <p:nvPr/>
        </p:nvSpPr>
        <p:spPr>
          <a:xfrm>
            <a:off x="731425" y="1201825"/>
            <a:ext cx="7593868" cy="33085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dirty="0">
                <a:solidFill>
                  <a:schemeClr val="tx1">
                    <a:lumMod val="50000"/>
                  </a:schemeClr>
                </a:solidFill>
                <a:latin typeface="Arial" panose="020B0604020202020204" pitchFamily="34" charset="0"/>
                <a:ea typeface="Roboto"/>
                <a:cs typeface="Arial" panose="020B0604020202020204" pitchFamily="34" charset="0"/>
                <a:sym typeface="Roboto"/>
              </a:rPr>
              <a:t>More and more data are being published, </a:t>
            </a:r>
            <a:endParaRPr sz="2000" b="1" dirty="0">
              <a:solidFill>
                <a:schemeClr val="tx1">
                  <a:lumMod val="50000"/>
                </a:schemeClr>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sz="2000" b="1" dirty="0">
              <a:solidFill>
                <a:schemeClr val="tx1">
                  <a:lumMod val="50000"/>
                </a:schemeClr>
              </a:solidFill>
              <a:latin typeface="Arial" panose="020B0604020202020204" pitchFamily="34" charset="0"/>
              <a:ea typeface="Roboto"/>
              <a:cs typeface="Arial" panose="020B0604020202020204" pitchFamily="34" charset="0"/>
              <a:sym typeface="Roboto"/>
            </a:endParaRPr>
          </a:p>
          <a:p>
            <a:pPr marL="0" lvl="0" indent="0" rtl="0">
              <a:spcBef>
                <a:spcPts val="0"/>
              </a:spcBef>
              <a:spcAft>
                <a:spcPts val="0"/>
              </a:spcAft>
              <a:buNone/>
            </a:pPr>
            <a:r>
              <a:rPr lang="en-GB" sz="2000" b="1" dirty="0">
                <a:solidFill>
                  <a:schemeClr val="tx1">
                    <a:lumMod val="50000"/>
                  </a:schemeClr>
                </a:solidFill>
                <a:latin typeface="Arial" panose="020B0604020202020204" pitchFamily="34" charset="0"/>
                <a:ea typeface="Roboto"/>
                <a:cs typeface="Arial" panose="020B0604020202020204" pitchFamily="34" charset="0"/>
                <a:sym typeface="Roboto"/>
              </a:rPr>
              <a:t>  but</a:t>
            </a:r>
            <a:endParaRPr sz="2000" b="1" dirty="0">
              <a:solidFill>
                <a:schemeClr val="tx1">
                  <a:lumMod val="50000"/>
                </a:schemeClr>
              </a:solidFill>
              <a:latin typeface="Arial" panose="020B0604020202020204" pitchFamily="34" charset="0"/>
              <a:ea typeface="Roboto"/>
              <a:cs typeface="Arial" panose="020B0604020202020204" pitchFamily="34" charset="0"/>
              <a:sym typeface="Roboto"/>
            </a:endParaRPr>
          </a:p>
          <a:p>
            <a:pPr marL="457200" lvl="0" indent="0" algn="l" rtl="0">
              <a:spcBef>
                <a:spcPts val="0"/>
              </a:spcBef>
              <a:spcAft>
                <a:spcPts val="0"/>
              </a:spcAft>
              <a:buNone/>
            </a:pPr>
            <a:endParaRPr sz="2000" dirty="0">
              <a:solidFill>
                <a:schemeClr val="tx1">
                  <a:lumMod val="50000"/>
                </a:schemeClr>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r>
              <a:rPr lang="en-GB" sz="2000" dirty="0">
                <a:solidFill>
                  <a:schemeClr val="tx1">
                    <a:lumMod val="50000"/>
                  </a:schemeClr>
                </a:solidFill>
                <a:latin typeface="Arial" panose="020B0604020202020204" pitchFamily="34" charset="0"/>
                <a:ea typeface="Roboto"/>
                <a:cs typeface="Arial" panose="020B0604020202020204" pitchFamily="34" charset="0"/>
                <a:sym typeface="Roboto"/>
              </a:rPr>
              <a:t>often they are not reusable because they are:</a:t>
            </a:r>
            <a:br>
              <a:rPr lang="en-GB" sz="2000" dirty="0">
                <a:solidFill>
                  <a:schemeClr val="tx1">
                    <a:lumMod val="50000"/>
                  </a:schemeClr>
                </a:solidFill>
                <a:latin typeface="Arial" panose="020B0604020202020204" pitchFamily="34" charset="0"/>
                <a:ea typeface="Roboto"/>
                <a:cs typeface="Arial" panose="020B0604020202020204" pitchFamily="34" charset="0"/>
                <a:sym typeface="Roboto"/>
              </a:rPr>
            </a:br>
            <a:endParaRPr lang="en-GB" sz="800" dirty="0">
              <a:solidFill>
                <a:schemeClr val="tx1">
                  <a:lumMod val="50000"/>
                </a:schemeClr>
              </a:solidFill>
              <a:latin typeface="Arial" panose="020B0604020202020204" pitchFamily="34" charset="0"/>
              <a:ea typeface="Roboto"/>
              <a:cs typeface="Arial" panose="020B0604020202020204" pitchFamily="34" charset="0"/>
              <a:sym typeface="Roboto"/>
            </a:endParaRPr>
          </a:p>
          <a:p>
            <a:pPr marL="342900" lvl="3" indent="-342900">
              <a:spcBef>
                <a:spcPts val="600"/>
              </a:spcBef>
              <a:buFont typeface="Courier New" panose="02070309020205020404" pitchFamily="49" charset="0"/>
              <a:buChar char="o"/>
            </a:pPr>
            <a:r>
              <a:rPr lang="en-GB" sz="2000" dirty="0">
                <a:solidFill>
                  <a:schemeClr val="tx1">
                    <a:lumMod val="50000"/>
                  </a:schemeClr>
                </a:solidFill>
                <a:latin typeface="Arial" panose="020B0604020202020204" pitchFamily="34" charset="0"/>
                <a:ea typeface="Roboto"/>
                <a:cs typeface="Arial" panose="020B0604020202020204" pitchFamily="34" charset="0"/>
                <a:sym typeface="Roboto"/>
              </a:rPr>
              <a:t>not adequately described,</a:t>
            </a:r>
          </a:p>
          <a:p>
            <a:pPr marL="342900" lvl="3" indent="-342900">
              <a:spcBef>
                <a:spcPts val="600"/>
              </a:spcBef>
              <a:buFont typeface="Courier New" panose="02070309020205020404" pitchFamily="49" charset="0"/>
              <a:buChar char="o"/>
            </a:pPr>
            <a:r>
              <a:rPr lang="en-GB" sz="2000" dirty="0">
                <a:solidFill>
                  <a:schemeClr val="tx1">
                    <a:lumMod val="50000"/>
                  </a:schemeClr>
                </a:solidFill>
                <a:latin typeface="Arial" panose="020B0604020202020204" pitchFamily="34" charset="0"/>
                <a:ea typeface="Roboto"/>
                <a:cs typeface="Arial" panose="020B0604020202020204" pitchFamily="34" charset="0"/>
                <a:sym typeface="Roboto"/>
              </a:rPr>
              <a:t>stored in file formats that cannot be read and processed with open software,</a:t>
            </a:r>
          </a:p>
          <a:p>
            <a:pPr marL="342900" lvl="3" indent="-342900">
              <a:spcBef>
                <a:spcPts val="600"/>
              </a:spcBef>
              <a:buFont typeface="Courier New" panose="02070309020205020404" pitchFamily="49" charset="0"/>
              <a:buChar char="o"/>
            </a:pPr>
            <a:r>
              <a:rPr lang="en-GB" sz="2000" dirty="0">
                <a:solidFill>
                  <a:schemeClr val="tx1">
                    <a:lumMod val="50000"/>
                  </a:schemeClr>
                </a:solidFill>
                <a:latin typeface="Arial" panose="020B0604020202020204" pitchFamily="34" charset="0"/>
                <a:ea typeface="Roboto"/>
                <a:cs typeface="Arial" panose="020B0604020202020204" pitchFamily="34" charset="0"/>
                <a:sym typeface="Roboto"/>
              </a:rPr>
              <a:t>not findable by search engines.</a:t>
            </a:r>
            <a:endParaRPr sz="2000" dirty="0">
              <a:solidFill>
                <a:schemeClr val="tx1">
                  <a:lumMod val="50000"/>
                </a:schemeClr>
              </a:solidFill>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lvl="0">
              <a:buClr>
                <a:schemeClr val="dk2"/>
              </a:buClr>
              <a:buSzPts val="800"/>
            </a:pPr>
            <a:r>
              <a:rPr lang="en-GB"/>
              <a:t>Building variables</a:t>
            </a:r>
          </a:p>
        </p:txBody>
      </p:sp>
      <p:sp>
        <p:nvSpPr>
          <p:cNvPr id="2" name="Rechteck 1">
            <a:extLst>
              <a:ext uri="{FF2B5EF4-FFF2-40B4-BE49-F238E27FC236}">
                <a16:creationId xmlns:a16="http://schemas.microsoft.com/office/drawing/2014/main" id="{30ECC51C-647F-4644-AF4B-376B6E14B744}"/>
              </a:ext>
            </a:extLst>
          </p:cNvPr>
          <p:cNvSpPr/>
          <p:nvPr/>
        </p:nvSpPr>
        <p:spPr>
          <a:xfrm>
            <a:off x="182880" y="994704"/>
            <a:ext cx="8865325" cy="1015663"/>
          </a:xfrm>
          <a:prstGeom prst="rect">
            <a:avLst/>
          </a:prstGeom>
        </p:spPr>
        <p:txBody>
          <a:bodyPr wrap="square">
            <a:spAutoFit/>
          </a:bodyPr>
          <a:lstStyle/>
          <a:p>
            <a:br>
              <a:rPr lang="en-US" sz="2000" i="1" dirty="0">
                <a:solidFill>
                  <a:schemeClr val="tx1">
                    <a:lumMod val="75000"/>
                  </a:schemeClr>
                </a:solidFill>
              </a:rPr>
            </a:br>
            <a:br>
              <a:rPr lang="en-US" sz="2000" dirty="0">
                <a:solidFill>
                  <a:schemeClr val="tx1">
                    <a:lumMod val="75000"/>
                  </a:schemeClr>
                </a:solidFill>
              </a:rPr>
            </a:br>
            <a:endParaRPr lang="en-US" sz="2000" dirty="0">
              <a:solidFill>
                <a:schemeClr val="tx1">
                  <a:lumMod val="75000"/>
                </a:schemeClr>
              </a:solidFill>
            </a:endParaRPr>
          </a:p>
        </p:txBody>
      </p:sp>
      <p:sp>
        <p:nvSpPr>
          <p:cNvPr id="5" name="TextShape 2">
            <a:extLst>
              <a:ext uri="{FF2B5EF4-FFF2-40B4-BE49-F238E27FC236}">
                <a16:creationId xmlns:a16="http://schemas.microsoft.com/office/drawing/2014/main" id="{FF4596DA-9AE6-CD4F-A51F-12575EAEDBEF}"/>
              </a:ext>
            </a:extLst>
          </p:cNvPr>
          <p:cNvSpPr txBox="1"/>
          <p:nvPr/>
        </p:nvSpPr>
        <p:spPr>
          <a:xfrm>
            <a:off x="648000" y="1087104"/>
            <a:ext cx="8136000" cy="3718800"/>
          </a:xfrm>
          <a:prstGeom prst="rect">
            <a:avLst/>
          </a:prstGeom>
          <a:noFill/>
          <a:ln>
            <a:noFill/>
          </a:ln>
        </p:spPr>
        <p:txBody>
          <a:bodyPr lIns="90000" tIns="45000" rIns="90000" bIns="45000">
            <a:noAutofit/>
          </a:bodyPr>
          <a:lstStyle/>
          <a:p>
            <a:r>
              <a:rPr lang="en-GB" sz="2000" b="1" spc="-1" dirty="0">
                <a:solidFill>
                  <a:srgbClr val="005190"/>
                </a:solidFill>
              </a:rPr>
              <a:t>Variable	Standard name (suggested) 		Unit	</a:t>
            </a:r>
            <a:endParaRPr lang="en-GB" sz="2000" spc="-1" dirty="0"/>
          </a:p>
          <a:p>
            <a:pPr>
              <a:spcBef>
                <a:spcPts val="400"/>
              </a:spcBef>
            </a:pPr>
            <a:r>
              <a:rPr lang="en-GB" sz="2000" spc="-1" dirty="0">
                <a:solidFill>
                  <a:schemeClr val="tx1">
                    <a:lumMod val="50000"/>
                  </a:schemeClr>
                </a:solidFill>
              </a:rPr>
              <a:t>Building mask	</a:t>
            </a:r>
            <a:r>
              <a:rPr lang="en-GB" sz="2000" spc="-1" dirty="0" err="1">
                <a:solidFill>
                  <a:schemeClr val="tx1">
                    <a:lumMod val="50000"/>
                  </a:schemeClr>
                </a:solidFill>
              </a:rPr>
              <a:t>volume_fraction_of_obstacles_in_air</a:t>
            </a:r>
            <a:r>
              <a:rPr lang="en-GB" sz="2000" spc="-1" dirty="0">
                <a:solidFill>
                  <a:schemeClr val="tx1">
                    <a:lumMod val="50000"/>
                  </a:schemeClr>
                </a:solidFill>
              </a:rPr>
              <a:t>	1</a:t>
            </a:r>
          </a:p>
          <a:p>
            <a:pPr>
              <a:spcBef>
                <a:spcPts val="400"/>
              </a:spcBef>
            </a:pPr>
            <a:endParaRPr lang="en-GB" sz="2000" b="1" strike="noStrike" spc="-1" dirty="0">
              <a:solidFill>
                <a:schemeClr val="tx1">
                  <a:lumMod val="50000"/>
                </a:schemeClr>
              </a:solidFill>
              <a:latin typeface="Arial"/>
              <a:ea typeface="Arial"/>
            </a:endParaRPr>
          </a:p>
          <a:p>
            <a:endParaRPr lang="en-GB" sz="2000" b="1" strike="noStrike" spc="-1" dirty="0">
              <a:solidFill>
                <a:srgbClr val="005190"/>
              </a:solidFill>
              <a:latin typeface="Arial"/>
              <a:ea typeface="Arial"/>
            </a:endParaRPr>
          </a:p>
          <a:p>
            <a:r>
              <a:rPr lang="en-GB" sz="2000" b="1" spc="-1" dirty="0">
                <a:solidFill>
                  <a:srgbClr val="005190"/>
                </a:solidFill>
              </a:rPr>
              <a:t>Surface variables</a:t>
            </a:r>
          </a:p>
          <a:p>
            <a:pPr>
              <a:spcBef>
                <a:spcPts val="400"/>
              </a:spcBef>
            </a:pPr>
            <a:r>
              <a:rPr lang="en-GB" sz="2000" spc="-1" dirty="0">
                <a:solidFill>
                  <a:srgbClr val="555555"/>
                </a:solidFill>
              </a:rPr>
              <a:t>	</a:t>
            </a:r>
            <a:r>
              <a:rPr lang="en-GB" sz="2000" spc="-1" dirty="0">
                <a:solidFill>
                  <a:schemeClr val="tx1">
                    <a:lumMod val="50000"/>
                  </a:schemeClr>
                </a:solidFill>
              </a:rPr>
              <a:t>building cells are geometrically complex, e.g. </a:t>
            </a:r>
            <a:br>
              <a:rPr lang="en-GB" sz="2000" spc="-1" dirty="0">
                <a:solidFill>
                  <a:schemeClr val="tx1">
                    <a:lumMod val="50000"/>
                  </a:schemeClr>
                </a:solidFill>
              </a:rPr>
            </a:br>
            <a:r>
              <a:rPr lang="en-GB" sz="2000" spc="-1" dirty="0">
                <a:solidFill>
                  <a:schemeClr val="tx1">
                    <a:lumMod val="50000"/>
                  </a:schemeClr>
                </a:solidFill>
              </a:rPr>
              <a:t>	surface temperature needs to be stored for each surface</a:t>
            </a:r>
          </a:p>
          <a:p>
            <a:pPr>
              <a:spcBef>
                <a:spcPts val="400"/>
              </a:spcBef>
            </a:pPr>
            <a:r>
              <a:rPr lang="en-GB" sz="2000" spc="-1" dirty="0">
                <a:solidFill>
                  <a:schemeClr val="tx1">
                    <a:lumMod val="50000"/>
                  </a:schemeClr>
                </a:solidFill>
              </a:rPr>
              <a:t>	six geometric surfaces are possible, up to three occur per cell</a:t>
            </a:r>
          </a:p>
          <a:p>
            <a:endParaRPr lang="en-GB" sz="2000" spc="-1" dirty="0">
              <a:solidFill>
                <a:srgbClr val="555555"/>
              </a:solidFill>
            </a:endParaRPr>
          </a:p>
        </p:txBody>
      </p:sp>
    </p:spTree>
    <p:extLst>
      <p:ext uri="{BB962C8B-B14F-4D97-AF65-F5344CB8AC3E}">
        <p14:creationId xmlns:p14="http://schemas.microsoft.com/office/powerpoint/2010/main" val="3826586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 name="Rechteck 1">
            <a:extLst>
              <a:ext uri="{FF2B5EF4-FFF2-40B4-BE49-F238E27FC236}">
                <a16:creationId xmlns:a16="http://schemas.microsoft.com/office/drawing/2014/main" id="{30ECC51C-647F-4644-AF4B-376B6E14B744}"/>
              </a:ext>
            </a:extLst>
          </p:cNvPr>
          <p:cNvSpPr/>
          <p:nvPr/>
        </p:nvSpPr>
        <p:spPr>
          <a:xfrm>
            <a:off x="182880" y="994704"/>
            <a:ext cx="8865325" cy="1015663"/>
          </a:xfrm>
          <a:prstGeom prst="rect">
            <a:avLst/>
          </a:prstGeom>
        </p:spPr>
        <p:txBody>
          <a:bodyPr wrap="square">
            <a:spAutoFit/>
          </a:bodyPr>
          <a:lstStyle/>
          <a:p>
            <a:br>
              <a:rPr lang="en-US" sz="2000" i="1" dirty="0">
                <a:solidFill>
                  <a:schemeClr val="tx1">
                    <a:lumMod val="75000"/>
                  </a:schemeClr>
                </a:solidFill>
              </a:rPr>
            </a:br>
            <a:br>
              <a:rPr lang="en-US" sz="2000" dirty="0">
                <a:solidFill>
                  <a:schemeClr val="tx1">
                    <a:lumMod val="75000"/>
                  </a:schemeClr>
                </a:solidFill>
              </a:rPr>
            </a:br>
            <a:endParaRPr lang="en-US" sz="2000" dirty="0">
              <a:solidFill>
                <a:schemeClr val="tx1">
                  <a:lumMod val="75000"/>
                </a:schemeClr>
              </a:solidFill>
            </a:endParaRPr>
          </a:p>
        </p:txBody>
      </p:sp>
      <p:sp>
        <p:nvSpPr>
          <p:cNvPr id="4" name="Titel 3">
            <a:extLst>
              <a:ext uri="{FF2B5EF4-FFF2-40B4-BE49-F238E27FC236}">
                <a16:creationId xmlns:a16="http://schemas.microsoft.com/office/drawing/2014/main" id="{7D131E7B-C530-F649-9F25-30E92E48131B}"/>
              </a:ext>
            </a:extLst>
          </p:cNvPr>
          <p:cNvSpPr>
            <a:spLocks noGrp="1"/>
          </p:cNvSpPr>
          <p:nvPr>
            <p:ph type="title"/>
          </p:nvPr>
        </p:nvSpPr>
        <p:spPr/>
        <p:txBody>
          <a:bodyPr/>
          <a:lstStyle/>
          <a:p>
            <a:endParaRPr lang="en-GB"/>
          </a:p>
        </p:txBody>
      </p:sp>
      <p:pic>
        <p:nvPicPr>
          <p:cNvPr id="6" name="Grafik 5">
            <a:extLst>
              <a:ext uri="{FF2B5EF4-FFF2-40B4-BE49-F238E27FC236}">
                <a16:creationId xmlns:a16="http://schemas.microsoft.com/office/drawing/2014/main" id="{1F765AFC-EDF4-7242-8AA0-43572237499A}"/>
              </a:ext>
            </a:extLst>
          </p:cNvPr>
          <p:cNvPicPr>
            <a:picLocks noChangeAspect="1"/>
          </p:cNvPicPr>
          <p:nvPr/>
        </p:nvPicPr>
        <p:blipFill>
          <a:blip r:embed="rId3"/>
          <a:stretch>
            <a:fillRect/>
          </a:stretch>
        </p:blipFill>
        <p:spPr>
          <a:xfrm>
            <a:off x="0" y="3428"/>
            <a:ext cx="9144000" cy="5140072"/>
          </a:xfrm>
          <a:prstGeom prst="rect">
            <a:avLst/>
          </a:prstGeom>
        </p:spPr>
      </p:pic>
    </p:spTree>
    <p:extLst>
      <p:ext uri="{BB962C8B-B14F-4D97-AF65-F5344CB8AC3E}">
        <p14:creationId xmlns:p14="http://schemas.microsoft.com/office/powerpoint/2010/main" val="271306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 name="Rechteck 1">
            <a:extLst>
              <a:ext uri="{FF2B5EF4-FFF2-40B4-BE49-F238E27FC236}">
                <a16:creationId xmlns:a16="http://schemas.microsoft.com/office/drawing/2014/main" id="{30ECC51C-647F-4644-AF4B-376B6E14B744}"/>
              </a:ext>
            </a:extLst>
          </p:cNvPr>
          <p:cNvSpPr/>
          <p:nvPr/>
        </p:nvSpPr>
        <p:spPr>
          <a:xfrm>
            <a:off x="182880" y="994704"/>
            <a:ext cx="8865325" cy="1015663"/>
          </a:xfrm>
          <a:prstGeom prst="rect">
            <a:avLst/>
          </a:prstGeom>
        </p:spPr>
        <p:txBody>
          <a:bodyPr wrap="square">
            <a:spAutoFit/>
          </a:bodyPr>
          <a:lstStyle/>
          <a:p>
            <a:br>
              <a:rPr lang="en-US" sz="2000" i="1" dirty="0">
                <a:solidFill>
                  <a:schemeClr val="tx1">
                    <a:lumMod val="75000"/>
                  </a:schemeClr>
                </a:solidFill>
              </a:rPr>
            </a:br>
            <a:br>
              <a:rPr lang="en-US" sz="2000" dirty="0">
                <a:solidFill>
                  <a:schemeClr val="tx1">
                    <a:lumMod val="75000"/>
                  </a:schemeClr>
                </a:solidFill>
              </a:rPr>
            </a:br>
            <a:endParaRPr lang="en-US" sz="2000" dirty="0">
              <a:solidFill>
                <a:schemeClr val="tx1">
                  <a:lumMod val="75000"/>
                </a:schemeClr>
              </a:solidFill>
            </a:endParaRPr>
          </a:p>
        </p:txBody>
      </p:sp>
      <p:sp>
        <p:nvSpPr>
          <p:cNvPr id="4" name="Titel 3">
            <a:extLst>
              <a:ext uri="{FF2B5EF4-FFF2-40B4-BE49-F238E27FC236}">
                <a16:creationId xmlns:a16="http://schemas.microsoft.com/office/drawing/2014/main" id="{7D131E7B-C530-F649-9F25-30E92E48131B}"/>
              </a:ext>
            </a:extLst>
          </p:cNvPr>
          <p:cNvSpPr>
            <a:spLocks noGrp="1"/>
          </p:cNvSpPr>
          <p:nvPr>
            <p:ph type="title"/>
          </p:nvPr>
        </p:nvSpPr>
        <p:spPr/>
        <p:txBody>
          <a:bodyPr/>
          <a:lstStyle/>
          <a:p>
            <a:endParaRPr lang="en-GB"/>
          </a:p>
        </p:txBody>
      </p:sp>
      <p:pic>
        <p:nvPicPr>
          <p:cNvPr id="3" name="Grafik 2">
            <a:extLst>
              <a:ext uri="{FF2B5EF4-FFF2-40B4-BE49-F238E27FC236}">
                <a16:creationId xmlns:a16="http://schemas.microsoft.com/office/drawing/2014/main" id="{460CAD13-7CD0-B540-8889-0775EEC02371}"/>
              </a:ext>
            </a:extLst>
          </p:cNvPr>
          <p:cNvPicPr>
            <a:picLocks noChangeAspect="1"/>
          </p:cNvPicPr>
          <p:nvPr/>
        </p:nvPicPr>
        <p:blipFill>
          <a:blip r:embed="rId3"/>
          <a:stretch>
            <a:fillRect/>
          </a:stretch>
        </p:blipFill>
        <p:spPr>
          <a:xfrm>
            <a:off x="0" y="-4399"/>
            <a:ext cx="9144000" cy="5135671"/>
          </a:xfrm>
          <a:prstGeom prst="rect">
            <a:avLst/>
          </a:prstGeom>
        </p:spPr>
      </p:pic>
    </p:spTree>
    <p:extLst>
      <p:ext uri="{BB962C8B-B14F-4D97-AF65-F5344CB8AC3E}">
        <p14:creationId xmlns:p14="http://schemas.microsoft.com/office/powerpoint/2010/main" val="1281427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 name="Rechteck 1">
            <a:extLst>
              <a:ext uri="{FF2B5EF4-FFF2-40B4-BE49-F238E27FC236}">
                <a16:creationId xmlns:a16="http://schemas.microsoft.com/office/drawing/2014/main" id="{30ECC51C-647F-4644-AF4B-376B6E14B744}"/>
              </a:ext>
            </a:extLst>
          </p:cNvPr>
          <p:cNvSpPr/>
          <p:nvPr/>
        </p:nvSpPr>
        <p:spPr>
          <a:xfrm>
            <a:off x="182880" y="994704"/>
            <a:ext cx="8865325" cy="1015663"/>
          </a:xfrm>
          <a:prstGeom prst="rect">
            <a:avLst/>
          </a:prstGeom>
        </p:spPr>
        <p:txBody>
          <a:bodyPr wrap="square">
            <a:spAutoFit/>
          </a:bodyPr>
          <a:lstStyle/>
          <a:p>
            <a:br>
              <a:rPr lang="en-US" sz="2000" i="1" dirty="0">
                <a:solidFill>
                  <a:schemeClr val="tx1">
                    <a:lumMod val="75000"/>
                  </a:schemeClr>
                </a:solidFill>
              </a:rPr>
            </a:br>
            <a:br>
              <a:rPr lang="en-US" sz="2000" dirty="0">
                <a:solidFill>
                  <a:schemeClr val="tx1">
                    <a:lumMod val="75000"/>
                  </a:schemeClr>
                </a:solidFill>
              </a:rPr>
            </a:br>
            <a:endParaRPr lang="en-US" sz="2000" dirty="0">
              <a:solidFill>
                <a:schemeClr val="tx1">
                  <a:lumMod val="75000"/>
                </a:schemeClr>
              </a:solidFill>
            </a:endParaRPr>
          </a:p>
        </p:txBody>
      </p:sp>
      <p:sp>
        <p:nvSpPr>
          <p:cNvPr id="4" name="Titel 3">
            <a:extLst>
              <a:ext uri="{FF2B5EF4-FFF2-40B4-BE49-F238E27FC236}">
                <a16:creationId xmlns:a16="http://schemas.microsoft.com/office/drawing/2014/main" id="{7D131E7B-C530-F649-9F25-30E92E48131B}"/>
              </a:ext>
            </a:extLst>
          </p:cNvPr>
          <p:cNvSpPr>
            <a:spLocks noGrp="1"/>
          </p:cNvSpPr>
          <p:nvPr>
            <p:ph type="title"/>
          </p:nvPr>
        </p:nvSpPr>
        <p:spPr/>
        <p:txBody>
          <a:bodyPr/>
          <a:lstStyle/>
          <a:p>
            <a:endParaRPr lang="en-GB"/>
          </a:p>
        </p:txBody>
      </p:sp>
      <p:pic>
        <p:nvPicPr>
          <p:cNvPr id="5" name="Grafik 4">
            <a:extLst>
              <a:ext uri="{FF2B5EF4-FFF2-40B4-BE49-F238E27FC236}">
                <a16:creationId xmlns:a16="http://schemas.microsoft.com/office/drawing/2014/main" id="{0C5F2EC4-8AF1-DB49-9000-7BE06E54F0EC}"/>
              </a:ext>
            </a:extLst>
          </p:cNvPr>
          <p:cNvPicPr>
            <a:picLocks noChangeAspect="1"/>
          </p:cNvPicPr>
          <p:nvPr/>
        </p:nvPicPr>
        <p:blipFill>
          <a:blip r:embed="rId3"/>
          <a:stretch>
            <a:fillRect/>
          </a:stretch>
        </p:blipFill>
        <p:spPr>
          <a:xfrm>
            <a:off x="-8313" y="6873"/>
            <a:ext cx="9144000" cy="5129753"/>
          </a:xfrm>
          <a:prstGeom prst="rect">
            <a:avLst/>
          </a:prstGeom>
        </p:spPr>
      </p:pic>
      <p:sp>
        <p:nvSpPr>
          <p:cNvPr id="6" name="TextShape 10">
            <a:extLst>
              <a:ext uri="{FF2B5EF4-FFF2-40B4-BE49-F238E27FC236}">
                <a16:creationId xmlns:a16="http://schemas.microsoft.com/office/drawing/2014/main" id="{88389219-1B35-FD46-B6BD-78D06D13FEE6}"/>
              </a:ext>
            </a:extLst>
          </p:cNvPr>
          <p:cNvSpPr txBox="1"/>
          <p:nvPr/>
        </p:nvSpPr>
        <p:spPr>
          <a:xfrm>
            <a:off x="2809703" y="3227301"/>
            <a:ext cx="2718262" cy="496800"/>
          </a:xfrm>
          <a:prstGeom prst="rect">
            <a:avLst/>
          </a:prstGeom>
          <a:noFill/>
          <a:ln>
            <a:noFill/>
          </a:ln>
        </p:spPr>
        <p:txBody>
          <a:bodyPr lIns="90000" tIns="45000" rIns="90000" bIns="45000">
            <a:noAutofit/>
          </a:bodyPr>
          <a:lstStyle/>
          <a:p>
            <a:r>
              <a:rPr lang="en-GB" sz="1900" b="1" strike="noStrike" spc="-1">
                <a:solidFill>
                  <a:srgbClr val="005190"/>
                </a:solidFill>
                <a:latin typeface="Arial"/>
                <a:ea typeface="Arial"/>
              </a:rPr>
              <a:t>(suggested)</a:t>
            </a:r>
            <a:endParaRPr lang="en-GB" sz="1900" b="0" strike="noStrike" spc="-1">
              <a:latin typeface="Arial"/>
            </a:endParaRPr>
          </a:p>
        </p:txBody>
      </p:sp>
      <p:sp>
        <p:nvSpPr>
          <p:cNvPr id="7" name="TextShape 10">
            <a:extLst>
              <a:ext uri="{FF2B5EF4-FFF2-40B4-BE49-F238E27FC236}">
                <a16:creationId xmlns:a16="http://schemas.microsoft.com/office/drawing/2014/main" id="{4A7DC65F-BDEA-514D-A212-72ADEA4FA004}"/>
              </a:ext>
            </a:extLst>
          </p:cNvPr>
          <p:cNvSpPr txBox="1"/>
          <p:nvPr/>
        </p:nvSpPr>
        <p:spPr>
          <a:xfrm>
            <a:off x="2820787" y="1309832"/>
            <a:ext cx="2718262" cy="496800"/>
          </a:xfrm>
          <a:prstGeom prst="rect">
            <a:avLst/>
          </a:prstGeom>
          <a:noFill/>
          <a:ln>
            <a:noFill/>
          </a:ln>
        </p:spPr>
        <p:txBody>
          <a:bodyPr lIns="90000" tIns="45000" rIns="90000" bIns="45000">
            <a:noAutofit/>
          </a:bodyPr>
          <a:lstStyle/>
          <a:p>
            <a:r>
              <a:rPr lang="en-GB" sz="1900" b="1" strike="noStrike" spc="-1">
                <a:solidFill>
                  <a:srgbClr val="005190"/>
                </a:solidFill>
                <a:latin typeface="Arial"/>
                <a:ea typeface="Arial"/>
              </a:rPr>
              <a:t>(suggested)</a:t>
            </a:r>
            <a:endParaRPr lang="en-GB" sz="1900" b="0" strike="noStrike" spc="-1">
              <a:latin typeface="Arial"/>
            </a:endParaRPr>
          </a:p>
        </p:txBody>
      </p:sp>
    </p:spTree>
    <p:extLst>
      <p:ext uri="{BB962C8B-B14F-4D97-AF65-F5344CB8AC3E}">
        <p14:creationId xmlns:p14="http://schemas.microsoft.com/office/powerpoint/2010/main" val="3909926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lvl="0">
              <a:buClr>
                <a:schemeClr val="dk2"/>
              </a:buClr>
              <a:buSzPts val="800"/>
            </a:pPr>
            <a:r>
              <a:rPr lang="en-GB"/>
              <a:t>Sparsity of data</a:t>
            </a:r>
          </a:p>
        </p:txBody>
      </p:sp>
      <p:sp>
        <p:nvSpPr>
          <p:cNvPr id="2" name="Rechteck 1">
            <a:extLst>
              <a:ext uri="{FF2B5EF4-FFF2-40B4-BE49-F238E27FC236}">
                <a16:creationId xmlns:a16="http://schemas.microsoft.com/office/drawing/2014/main" id="{30ECC51C-647F-4644-AF4B-376B6E14B744}"/>
              </a:ext>
            </a:extLst>
          </p:cNvPr>
          <p:cNvSpPr/>
          <p:nvPr/>
        </p:nvSpPr>
        <p:spPr>
          <a:xfrm>
            <a:off x="182880" y="994704"/>
            <a:ext cx="8865325" cy="1015663"/>
          </a:xfrm>
          <a:prstGeom prst="rect">
            <a:avLst/>
          </a:prstGeom>
        </p:spPr>
        <p:txBody>
          <a:bodyPr wrap="square">
            <a:spAutoFit/>
          </a:bodyPr>
          <a:lstStyle/>
          <a:p>
            <a:br>
              <a:rPr lang="en-US" sz="2000" i="1" dirty="0">
                <a:solidFill>
                  <a:schemeClr val="tx1">
                    <a:lumMod val="75000"/>
                  </a:schemeClr>
                </a:solidFill>
              </a:rPr>
            </a:br>
            <a:br>
              <a:rPr lang="en-US" sz="2000" dirty="0">
                <a:solidFill>
                  <a:schemeClr val="tx1">
                    <a:lumMod val="75000"/>
                  </a:schemeClr>
                </a:solidFill>
              </a:rPr>
            </a:br>
            <a:endParaRPr lang="en-US" sz="2000" dirty="0">
              <a:solidFill>
                <a:schemeClr val="tx1">
                  <a:lumMod val="75000"/>
                </a:schemeClr>
              </a:solidFill>
            </a:endParaRPr>
          </a:p>
        </p:txBody>
      </p:sp>
      <p:sp>
        <p:nvSpPr>
          <p:cNvPr id="5" name="TextShape 2">
            <a:extLst>
              <a:ext uri="{FF2B5EF4-FFF2-40B4-BE49-F238E27FC236}">
                <a16:creationId xmlns:a16="http://schemas.microsoft.com/office/drawing/2014/main" id="{FF4596DA-9AE6-CD4F-A51F-12575EAEDBEF}"/>
              </a:ext>
            </a:extLst>
          </p:cNvPr>
          <p:cNvSpPr txBox="1"/>
          <p:nvPr/>
        </p:nvSpPr>
        <p:spPr>
          <a:xfrm>
            <a:off x="648000" y="1087104"/>
            <a:ext cx="8136000" cy="3718800"/>
          </a:xfrm>
          <a:prstGeom prst="rect">
            <a:avLst/>
          </a:prstGeom>
          <a:noFill/>
          <a:ln>
            <a:noFill/>
          </a:ln>
        </p:spPr>
        <p:txBody>
          <a:bodyPr lIns="90000" tIns="45000" rIns="90000" bIns="45000">
            <a:noAutofit/>
          </a:bodyPr>
          <a:lstStyle/>
          <a:p>
            <a:r>
              <a:rPr lang="en-GB" sz="2000" b="1" spc="-1" dirty="0">
                <a:solidFill>
                  <a:srgbClr val="005190"/>
                </a:solidFill>
              </a:rPr>
              <a:t>Building data is sparse</a:t>
            </a:r>
          </a:p>
          <a:p>
            <a:pPr>
              <a:spcBef>
                <a:spcPts val="400"/>
              </a:spcBef>
            </a:pPr>
            <a:endParaRPr lang="en-GB" sz="2000" spc="-1" dirty="0">
              <a:solidFill>
                <a:srgbClr val="555555"/>
              </a:solidFill>
            </a:endParaRPr>
          </a:p>
          <a:p>
            <a:pPr>
              <a:spcBef>
                <a:spcPts val="400"/>
              </a:spcBef>
            </a:pPr>
            <a:r>
              <a:rPr lang="en-GB" sz="2000" spc="-1" dirty="0">
                <a:solidFill>
                  <a:srgbClr val="555555"/>
                </a:solidFill>
              </a:rPr>
              <a:t>	</a:t>
            </a:r>
            <a:r>
              <a:rPr lang="en-GB" sz="2000" spc="-1" dirty="0">
                <a:solidFill>
                  <a:schemeClr val="tx1">
                    <a:lumMod val="50000"/>
                  </a:schemeClr>
                </a:solidFill>
              </a:rPr>
              <a:t>because buildings are usually attached to the ground while </a:t>
            </a:r>
            <a:br>
              <a:rPr lang="en-GB" sz="2000" spc="-1" dirty="0">
                <a:solidFill>
                  <a:schemeClr val="tx1">
                    <a:lumMod val="50000"/>
                  </a:schemeClr>
                </a:solidFill>
              </a:rPr>
            </a:br>
            <a:r>
              <a:rPr lang="en-GB" sz="2000" spc="-1" dirty="0">
                <a:solidFill>
                  <a:schemeClr val="tx1">
                    <a:lumMod val="50000"/>
                  </a:schemeClr>
                </a:solidFill>
              </a:rPr>
              <a:t>	the top of the domain may be several building height above</a:t>
            </a:r>
          </a:p>
          <a:p>
            <a:pPr>
              <a:spcBef>
                <a:spcPts val="400"/>
              </a:spcBef>
            </a:pPr>
            <a:endParaRPr lang="en-GB" sz="2000" spc="-1" dirty="0">
              <a:solidFill>
                <a:schemeClr val="tx1">
                  <a:lumMod val="50000"/>
                </a:schemeClr>
              </a:solidFill>
            </a:endParaRPr>
          </a:p>
          <a:p>
            <a:pPr>
              <a:spcBef>
                <a:spcPts val="400"/>
              </a:spcBef>
            </a:pPr>
            <a:r>
              <a:rPr lang="en-GB" sz="2000" spc="-1" dirty="0">
                <a:solidFill>
                  <a:schemeClr val="tx1">
                    <a:lumMod val="50000"/>
                  </a:schemeClr>
                </a:solidFill>
              </a:rPr>
              <a:t>	store building data as 3d data or via index field? </a:t>
            </a:r>
          </a:p>
          <a:p>
            <a:pPr>
              <a:spcBef>
                <a:spcPts val="400"/>
              </a:spcBef>
            </a:pPr>
            <a:endParaRPr lang="en-GB" sz="2000" spc="-1" dirty="0">
              <a:solidFill>
                <a:schemeClr val="tx1">
                  <a:lumMod val="50000"/>
                </a:schemeClr>
              </a:solidFill>
            </a:endParaRPr>
          </a:p>
          <a:p>
            <a:pPr>
              <a:spcBef>
                <a:spcPts val="400"/>
              </a:spcBef>
            </a:pPr>
            <a:r>
              <a:rPr lang="en-GB" sz="2000" spc="-1" dirty="0">
                <a:solidFill>
                  <a:schemeClr val="tx1">
                    <a:lumMod val="50000"/>
                  </a:schemeClr>
                </a:solidFill>
              </a:rPr>
              <a:t>	compromise: 	3d field up to a certain height</a:t>
            </a:r>
          </a:p>
          <a:p>
            <a:endParaRPr lang="en-GB" sz="2000" spc="-1" dirty="0">
              <a:solidFill>
                <a:srgbClr val="555555"/>
              </a:solidFill>
            </a:endParaRPr>
          </a:p>
        </p:txBody>
      </p:sp>
    </p:spTree>
    <p:extLst>
      <p:ext uri="{BB962C8B-B14F-4D97-AF65-F5344CB8AC3E}">
        <p14:creationId xmlns:p14="http://schemas.microsoft.com/office/powerpoint/2010/main" val="188228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1" name="Google Shape;41;p5"/>
          <p:cNvSpPr txBox="1"/>
          <p:nvPr/>
        </p:nvSpPr>
        <p:spPr>
          <a:xfrm>
            <a:off x="6061364" y="2230582"/>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 name="Textfeld 4"/>
          <p:cNvSpPr txBox="1"/>
          <p:nvPr/>
        </p:nvSpPr>
        <p:spPr>
          <a:xfrm>
            <a:off x="691018" y="1053856"/>
            <a:ext cx="7874142" cy="332398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800" dirty="0">
                <a:solidFill>
                  <a:schemeClr val="tx1">
                    <a:lumMod val="50000"/>
                  </a:schemeClr>
                </a:solidFill>
              </a:rPr>
              <a:t>Data publication is not so difficult</a:t>
            </a:r>
          </a:p>
          <a:p>
            <a:pPr marL="285750" indent="-285750">
              <a:spcAft>
                <a:spcPts val="600"/>
              </a:spcAft>
              <a:buFont typeface="Arial" panose="020B0604020202020204" pitchFamily="34" charset="0"/>
              <a:buChar char="•"/>
            </a:pPr>
            <a:r>
              <a:rPr lang="en-US" sz="1800" dirty="0">
                <a:solidFill>
                  <a:schemeClr val="tx1">
                    <a:lumMod val="50000"/>
                  </a:schemeClr>
                </a:solidFill>
              </a:rPr>
              <a:t>Software helps to check for fulfilling standards (</a:t>
            </a:r>
            <a:r>
              <a:rPr lang="en-US" sz="1800" dirty="0" err="1">
                <a:solidFill>
                  <a:schemeClr val="tx1">
                    <a:lumMod val="50000"/>
                  </a:schemeClr>
                </a:solidFill>
              </a:rPr>
              <a:t>AtMoDat</a:t>
            </a:r>
            <a:r>
              <a:rPr lang="en-US" sz="1800" dirty="0">
                <a:solidFill>
                  <a:schemeClr val="tx1">
                    <a:lumMod val="50000"/>
                  </a:schemeClr>
                </a:solidFill>
              </a:rPr>
              <a:t> checker)</a:t>
            </a:r>
          </a:p>
          <a:p>
            <a:pPr marL="285750" indent="-285750">
              <a:spcAft>
                <a:spcPts val="600"/>
              </a:spcAft>
              <a:buFont typeface="Arial" panose="020B0604020202020204" pitchFamily="34" charset="0"/>
              <a:buChar char="•"/>
            </a:pPr>
            <a:r>
              <a:rPr lang="en-US" sz="1800" dirty="0">
                <a:solidFill>
                  <a:schemeClr val="tx1">
                    <a:lumMod val="50000"/>
                  </a:schemeClr>
                </a:solidFill>
              </a:rPr>
              <a:t>More standard names need to be defined with more urban modelers publishing their data</a:t>
            </a:r>
          </a:p>
          <a:p>
            <a:pPr marL="285750" indent="-285750">
              <a:spcAft>
                <a:spcPts val="600"/>
              </a:spcAft>
              <a:buFont typeface="Arial" panose="020B0604020202020204" pitchFamily="34" charset="0"/>
              <a:buChar char="•"/>
            </a:pPr>
            <a:r>
              <a:rPr lang="en-US" sz="1800" dirty="0">
                <a:solidFill>
                  <a:schemeClr val="tx1">
                    <a:lumMod val="50000"/>
                  </a:schemeClr>
                </a:solidFill>
              </a:rPr>
              <a:t>For more information</a:t>
            </a:r>
          </a:p>
          <a:p>
            <a:pPr marL="536575" lvl="1" indent="-268288">
              <a:spcAft>
                <a:spcPts val="600"/>
              </a:spcAft>
              <a:buFont typeface="Arial" panose="020B0604020202020204" pitchFamily="34" charset="0"/>
              <a:buChar char="•"/>
              <a:tabLst>
                <a:tab pos="536575" algn="l"/>
              </a:tabLst>
            </a:pPr>
            <a:r>
              <a:rPr lang="en-US" sz="1800" u="sng" dirty="0">
                <a:solidFill>
                  <a:schemeClr val="tx1">
                    <a:lumMod val="50000"/>
                  </a:schemeClr>
                </a:solidFill>
              </a:rPr>
              <a:t>https://www.atmodat.de/</a:t>
            </a:r>
          </a:p>
          <a:p>
            <a:pPr marL="536575" lvl="1" indent="-268288">
              <a:spcAft>
                <a:spcPts val="600"/>
              </a:spcAft>
              <a:buFont typeface="Arial" panose="020B0604020202020204" pitchFamily="34" charset="0"/>
              <a:buChar char="•"/>
              <a:tabLst>
                <a:tab pos="536575" algn="l"/>
              </a:tabLst>
            </a:pPr>
            <a:r>
              <a:rPr lang="en-US" sz="1800" dirty="0">
                <a:solidFill>
                  <a:schemeClr val="tx1">
                    <a:lumMod val="50000"/>
                  </a:schemeClr>
                </a:solidFill>
              </a:rPr>
              <a:t>Next workshop where you can </a:t>
            </a:r>
            <a:r>
              <a:rPr lang="en-US" sz="1800" b="1" dirty="0">
                <a:solidFill>
                  <a:schemeClr val="tx1">
                    <a:lumMod val="50000"/>
                  </a:schemeClr>
                </a:solidFill>
              </a:rPr>
              <a:t>come with your own data </a:t>
            </a:r>
            <a:br>
              <a:rPr lang="en-US" sz="1800" b="1" dirty="0">
                <a:solidFill>
                  <a:schemeClr val="tx1">
                    <a:lumMod val="50000"/>
                  </a:schemeClr>
                </a:solidFill>
              </a:rPr>
            </a:br>
            <a:r>
              <a:rPr lang="en-US" sz="1800" b="1" dirty="0">
                <a:solidFill>
                  <a:schemeClr val="tx1">
                    <a:lumMod val="50000"/>
                  </a:schemeClr>
                </a:solidFill>
              </a:rPr>
              <a:t>09. Nov. 2021</a:t>
            </a:r>
            <a:br>
              <a:rPr lang="en-US" sz="1800" dirty="0">
                <a:solidFill>
                  <a:schemeClr val="tx1">
                    <a:lumMod val="50000"/>
                  </a:schemeClr>
                </a:solidFill>
              </a:rPr>
            </a:br>
            <a:r>
              <a:rPr lang="en-US" sz="1800" dirty="0">
                <a:solidFill>
                  <a:schemeClr val="tx1">
                    <a:lumMod val="50000"/>
                  </a:schemeClr>
                </a:solidFill>
              </a:rPr>
              <a:t>Register at </a:t>
            </a:r>
            <a:r>
              <a:rPr lang="en-US" sz="1800" dirty="0">
                <a:solidFill>
                  <a:schemeClr val="tx1">
                    <a:lumMod val="50000"/>
                  </a:schemeClr>
                </a:solidFill>
                <a:hlinkClick r:id="rId3">
                  <a:extLst>
                    <a:ext uri="{A12FA001-AC4F-418D-AE19-62706E023703}">
                      <ahyp:hlinkClr xmlns:ahyp="http://schemas.microsoft.com/office/drawing/2018/hyperlinkcolor" val="tx"/>
                    </a:ext>
                  </a:extLst>
                </a:hlinkClick>
              </a:rPr>
              <a:t>https://indico.dkrz.de/event/14/</a:t>
            </a:r>
            <a:endParaRPr lang="en-US" sz="1800" dirty="0">
              <a:solidFill>
                <a:schemeClr val="tx1">
                  <a:lumMod val="50000"/>
                </a:schemeClr>
              </a:solidFill>
            </a:endParaRPr>
          </a:p>
          <a:p>
            <a:pPr marL="536575" lvl="1" indent="-268288">
              <a:spcAft>
                <a:spcPts val="600"/>
              </a:spcAft>
              <a:buFont typeface="Arial" panose="020B0604020202020204" pitchFamily="34" charset="0"/>
              <a:buChar char="•"/>
              <a:tabLst>
                <a:tab pos="536575" algn="l"/>
              </a:tabLst>
            </a:pPr>
            <a:endParaRPr lang="en-US" sz="1800" dirty="0">
              <a:solidFill>
                <a:schemeClr val="tx1">
                  <a:lumMod val="50000"/>
                </a:schemeClr>
              </a:solidFill>
            </a:endParaRPr>
          </a:p>
        </p:txBody>
      </p:sp>
      <p:sp>
        <p:nvSpPr>
          <p:cNvPr id="3" name="Titel 2">
            <a:extLst>
              <a:ext uri="{FF2B5EF4-FFF2-40B4-BE49-F238E27FC236}">
                <a16:creationId xmlns:a16="http://schemas.microsoft.com/office/drawing/2014/main" id="{DFB272B3-AA41-DD4B-90D5-404D0F0B196B}"/>
              </a:ext>
            </a:extLst>
          </p:cNvPr>
          <p:cNvSpPr>
            <a:spLocks noGrp="1"/>
          </p:cNvSpPr>
          <p:nvPr>
            <p:ph type="title"/>
          </p:nvPr>
        </p:nvSpPr>
        <p:spPr/>
        <p:txBody>
          <a:bodyPr/>
          <a:lstStyle/>
          <a:p>
            <a:endParaRPr lang="en-GB"/>
          </a:p>
        </p:txBody>
      </p:sp>
      <p:sp>
        <p:nvSpPr>
          <p:cNvPr id="7" name="Google Shape;100;p19">
            <a:extLst>
              <a:ext uri="{FF2B5EF4-FFF2-40B4-BE49-F238E27FC236}">
                <a16:creationId xmlns:a16="http://schemas.microsoft.com/office/drawing/2014/main" id="{4D2C6E89-19A8-EF4B-9E00-F52BC86713C1}"/>
              </a:ext>
            </a:extLst>
          </p:cNvPr>
          <p:cNvSpPr txBox="1">
            <a:spLocks/>
          </p:cNvSpPr>
          <p:nvPr/>
        </p:nvSpPr>
        <p:spPr>
          <a:xfrm>
            <a:off x="216026" y="92029"/>
            <a:ext cx="7763528" cy="68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13000"/>
              </a:lnSpc>
              <a:spcBef>
                <a:spcPts val="0"/>
              </a:spcBef>
              <a:spcAft>
                <a:spcPts val="0"/>
              </a:spcAft>
              <a:buClr>
                <a:srgbClr val="000000"/>
              </a:buClr>
              <a:buSzPts val="2400"/>
              <a:buFont typeface="Arial"/>
              <a:buNone/>
              <a:defRPr sz="2400" b="1" i="0" u="none" strike="noStrike" cap="none">
                <a:solidFill>
                  <a:srgbClr val="005191"/>
                </a:solidFill>
                <a:latin typeface="Arial"/>
                <a:ea typeface="Arial"/>
                <a:cs typeface="Arial"/>
                <a:sym typeface="Arial"/>
              </a:defRPr>
            </a:lvl1pPr>
            <a:lvl2pPr marR="0" lvl="1"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GB"/>
              <a:t>Conclusions and next steps</a:t>
            </a:r>
          </a:p>
        </p:txBody>
      </p:sp>
    </p:spTree>
    <p:extLst>
      <p:ext uri="{BB962C8B-B14F-4D97-AF65-F5344CB8AC3E}">
        <p14:creationId xmlns:p14="http://schemas.microsoft.com/office/powerpoint/2010/main" val="391886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p19"/>
          <p:cNvSpPr txBox="1"/>
          <p:nvPr/>
        </p:nvSpPr>
        <p:spPr>
          <a:xfrm>
            <a:off x="536028" y="983825"/>
            <a:ext cx="8198069" cy="4093398"/>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3F3F3F"/>
              </a:buClr>
              <a:buSzPts val="2000"/>
              <a:buFont typeface="Courier New" panose="02070309020205020404" pitchFamily="49" charset="0"/>
              <a:buChar char="o"/>
            </a:pPr>
            <a:endParaRPr lang="en-GB" sz="2000" dirty="0">
              <a:solidFill>
                <a:schemeClr val="tx1">
                  <a:lumMod val="75000"/>
                </a:schemeClr>
              </a:solidFill>
            </a:endParaRPr>
          </a:p>
          <a:p>
            <a:pPr marL="457200" lvl="0" indent="-355600" algn="l" rtl="0">
              <a:spcBef>
                <a:spcPts val="0"/>
              </a:spcBef>
              <a:spcAft>
                <a:spcPts val="0"/>
              </a:spcAft>
              <a:buClr>
                <a:srgbClr val="3F3F3F"/>
              </a:buClr>
              <a:buSzPts val="2000"/>
              <a:buFont typeface="Courier New" panose="02070309020205020404" pitchFamily="49" charset="0"/>
              <a:buChar char="o"/>
            </a:pPr>
            <a:endParaRPr lang="en-GB" sz="2000" dirty="0">
              <a:solidFill>
                <a:schemeClr val="tx1">
                  <a:lumMod val="75000"/>
                </a:schemeClr>
              </a:solidFill>
            </a:endParaRPr>
          </a:p>
          <a:p>
            <a:pPr marL="457200" lvl="0" indent="-355600" algn="l" rtl="0">
              <a:spcBef>
                <a:spcPts val="0"/>
              </a:spcBef>
              <a:spcAft>
                <a:spcPts val="0"/>
              </a:spcAft>
              <a:buClr>
                <a:srgbClr val="3F3F3F"/>
              </a:buClr>
              <a:buSzPts val="2000"/>
              <a:buFont typeface="Courier New" panose="02070309020205020404" pitchFamily="49" charset="0"/>
              <a:buChar char="o"/>
            </a:pPr>
            <a:r>
              <a:rPr lang="en-GB" sz="2000" dirty="0">
                <a:solidFill>
                  <a:schemeClr val="tx1">
                    <a:lumMod val="50000"/>
                  </a:schemeClr>
                </a:solidFill>
              </a:rPr>
              <a:t>Many data producers do not know how to correctly standardise their data for publication.</a:t>
            </a:r>
          </a:p>
          <a:p>
            <a:pPr marL="457200" lvl="0" indent="-355600" algn="l" rtl="0">
              <a:spcBef>
                <a:spcPts val="0"/>
              </a:spcBef>
              <a:spcAft>
                <a:spcPts val="0"/>
              </a:spcAft>
              <a:buClr>
                <a:srgbClr val="3F3F3F"/>
              </a:buClr>
              <a:buSzPts val="2000"/>
              <a:buFont typeface="Courier New" panose="02070309020205020404" pitchFamily="49" charset="0"/>
              <a:buChar char="o"/>
            </a:pPr>
            <a:endParaRPr lang="en-GB" sz="2000" dirty="0">
              <a:solidFill>
                <a:schemeClr val="tx1">
                  <a:lumMod val="50000"/>
                </a:schemeClr>
              </a:solidFill>
            </a:endParaRPr>
          </a:p>
          <a:p>
            <a:pPr marL="101600" lvl="0" algn="l" rtl="0">
              <a:spcBef>
                <a:spcPts val="0"/>
              </a:spcBef>
              <a:spcAft>
                <a:spcPts val="0"/>
              </a:spcAft>
              <a:buClr>
                <a:srgbClr val="3F3F3F"/>
              </a:buClr>
              <a:buSzPts val="2000"/>
            </a:pPr>
            <a:endParaRPr lang="en-GB" sz="2000" dirty="0">
              <a:solidFill>
                <a:schemeClr val="tx1">
                  <a:lumMod val="50000"/>
                </a:schemeClr>
              </a:solidFill>
            </a:endParaRPr>
          </a:p>
          <a:p>
            <a:pPr marL="457200" indent="-355600">
              <a:buClr>
                <a:srgbClr val="3F3F3F"/>
              </a:buClr>
              <a:buSzPts val="2000"/>
              <a:buFont typeface="Courier New" panose="02070309020205020404" pitchFamily="49" charset="0"/>
              <a:buChar char="o"/>
            </a:pPr>
            <a:r>
              <a:rPr lang="en-GB" sz="2000" dirty="0">
                <a:solidFill>
                  <a:schemeClr val="tx1">
                    <a:lumMod val="50000"/>
                  </a:schemeClr>
                </a:solidFill>
              </a:rPr>
              <a:t>Only a few data repositories support data producers by advising them and/or by controlling the standardisation of submitted data.</a:t>
            </a:r>
          </a:p>
          <a:p>
            <a:pPr marL="457200" indent="-355600">
              <a:buClr>
                <a:srgbClr val="3F3F3F"/>
              </a:buClr>
              <a:buSzPts val="2000"/>
              <a:buFont typeface="Courier New" panose="02070309020205020404" pitchFamily="49" charset="0"/>
              <a:buChar char="o"/>
            </a:pPr>
            <a:endParaRPr lang="en-GB" sz="2000" dirty="0">
              <a:solidFill>
                <a:schemeClr val="tx1">
                  <a:lumMod val="50000"/>
                </a:schemeClr>
              </a:solidFill>
            </a:endParaRPr>
          </a:p>
          <a:p>
            <a:pPr marL="457200" indent="-355600">
              <a:buClr>
                <a:srgbClr val="3F3F3F"/>
              </a:buClr>
              <a:buSzPts val="2000"/>
              <a:buFont typeface="Courier New" panose="02070309020205020404" pitchFamily="49" charset="0"/>
              <a:buChar char="o"/>
            </a:pPr>
            <a:r>
              <a:rPr lang="en-GB" sz="2000" dirty="0">
                <a:solidFill>
                  <a:schemeClr val="tx1">
                    <a:lumMod val="50000"/>
                  </a:schemeClr>
                </a:solidFill>
              </a:rPr>
              <a:t>There are few incentives to standardise data.</a:t>
            </a:r>
            <a:endParaRPr sz="1800" dirty="0">
              <a:solidFill>
                <a:schemeClr val="tx1">
                  <a:lumMod val="50000"/>
                </a:schemeClr>
              </a:solidFill>
            </a:endParaRPr>
          </a:p>
          <a:p>
            <a:pPr marL="457200" lvl="0" indent="0" algn="l" rtl="0">
              <a:spcBef>
                <a:spcPts val="0"/>
              </a:spcBef>
              <a:spcAft>
                <a:spcPts val="0"/>
              </a:spcAft>
              <a:buNone/>
            </a:pPr>
            <a:endParaRPr dirty="0">
              <a:solidFill>
                <a:schemeClr val="tx1">
                  <a:lumMod val="75000"/>
                </a:schemeClr>
              </a:solidFill>
            </a:endParaRPr>
          </a:p>
          <a:p>
            <a:pPr marL="457200" lvl="0" indent="-355600">
              <a:buClr>
                <a:srgbClr val="3F3F3F"/>
              </a:buClr>
              <a:buSzPts val="2000"/>
              <a:buFont typeface="Courier New" panose="02070309020205020404" pitchFamily="49" charset="0"/>
              <a:buChar char="o"/>
            </a:pPr>
            <a:endParaRPr lang="en-GB" sz="2000" dirty="0">
              <a:solidFill>
                <a:schemeClr val="tx1">
                  <a:lumMod val="75000"/>
                </a:schemeClr>
              </a:solidFill>
            </a:endParaRPr>
          </a:p>
          <a:p>
            <a:pPr marL="457200" lvl="0" indent="-355600" algn="l" rtl="0">
              <a:spcBef>
                <a:spcPts val="0"/>
              </a:spcBef>
              <a:spcAft>
                <a:spcPts val="0"/>
              </a:spcAft>
              <a:buSzPts val="2000"/>
              <a:buChar char="❖"/>
            </a:pPr>
            <a:endParaRPr sz="2000" dirty="0">
              <a:solidFill>
                <a:schemeClr val="tx1">
                  <a:lumMod val="75000"/>
                </a:schemeClr>
              </a:solidFill>
            </a:endParaRPr>
          </a:p>
        </p:txBody>
      </p:sp>
      <p:sp>
        <p:nvSpPr>
          <p:cNvPr id="7" name="Google Shape;100;p19">
            <a:extLst>
              <a:ext uri="{FF2B5EF4-FFF2-40B4-BE49-F238E27FC236}">
                <a16:creationId xmlns:a16="http://schemas.microsoft.com/office/drawing/2014/main" id="{09C0C683-4EA8-CE47-B6D4-57478EA01807}"/>
              </a:ext>
            </a:extLst>
          </p:cNvPr>
          <p:cNvSpPr txBox="1">
            <a:spLocks/>
          </p:cNvSpPr>
          <p:nvPr/>
        </p:nvSpPr>
        <p:spPr>
          <a:xfrm>
            <a:off x="216026" y="92029"/>
            <a:ext cx="7763528" cy="68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13000"/>
              </a:lnSpc>
              <a:spcBef>
                <a:spcPts val="0"/>
              </a:spcBef>
              <a:spcAft>
                <a:spcPts val="0"/>
              </a:spcAft>
              <a:buClr>
                <a:srgbClr val="000000"/>
              </a:buClr>
              <a:buSzPts val="2400"/>
              <a:buFont typeface="Arial"/>
              <a:buNone/>
              <a:defRPr sz="2400" b="1" i="0" u="none" strike="noStrike" cap="none">
                <a:solidFill>
                  <a:srgbClr val="005191"/>
                </a:solidFill>
                <a:latin typeface="Arial"/>
                <a:ea typeface="Arial"/>
                <a:cs typeface="Arial"/>
                <a:sym typeface="Arial"/>
              </a:defRPr>
            </a:lvl1pPr>
            <a:lvl2pPr marR="0" lvl="1"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GB"/>
              <a:t>What hinders a standardised data publication?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99697" y="83865"/>
            <a:ext cx="7763528" cy="68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What are the key principles of a </a:t>
            </a:r>
            <a:br>
              <a:rPr lang="en-GB"/>
            </a:br>
            <a:r>
              <a:rPr lang="en-GB"/>
              <a:t>standardised data publication?</a:t>
            </a:r>
          </a:p>
        </p:txBody>
      </p:sp>
      <p:sp>
        <p:nvSpPr>
          <p:cNvPr id="102" name="Google Shape;102;p19"/>
          <p:cNvSpPr txBox="1"/>
          <p:nvPr/>
        </p:nvSpPr>
        <p:spPr>
          <a:xfrm>
            <a:off x="169500" y="983825"/>
            <a:ext cx="8703900" cy="4185731"/>
          </a:xfrm>
          <a:prstGeom prst="rect">
            <a:avLst/>
          </a:prstGeom>
          <a:noFill/>
          <a:ln>
            <a:noFill/>
          </a:ln>
        </p:spPr>
        <p:txBody>
          <a:bodyPr spcFirstLastPara="1" wrap="square" lIns="91425" tIns="91425" rIns="91425" bIns="91425" anchor="t" anchorCtr="0">
            <a:spAutoFit/>
          </a:bodyPr>
          <a:lstStyle/>
          <a:p>
            <a:pPr marL="101600" lvl="0">
              <a:buClr>
                <a:srgbClr val="3F3F3F"/>
              </a:buClr>
              <a:buSzPts val="2000"/>
            </a:pPr>
            <a:r>
              <a:rPr lang="en-GB" sz="2000" b="1" dirty="0">
                <a:solidFill>
                  <a:schemeClr val="tx1">
                    <a:lumMod val="50000"/>
                  </a:schemeClr>
                </a:solidFill>
              </a:rPr>
              <a:t>The FAIR principles </a:t>
            </a:r>
            <a:br>
              <a:rPr lang="en-GB" sz="2000" b="1" dirty="0">
                <a:solidFill>
                  <a:schemeClr val="tx1">
                    <a:lumMod val="50000"/>
                  </a:schemeClr>
                </a:solidFill>
              </a:rPr>
            </a:br>
            <a:endParaRPr lang="en-GB" sz="2000" b="1" dirty="0">
              <a:solidFill>
                <a:schemeClr val="tx1">
                  <a:lumMod val="50000"/>
                </a:schemeClr>
              </a:solidFill>
            </a:endParaRPr>
          </a:p>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most widely adopted guiding principles for scientific data management and stewardship (Wilkinson et al. 2016*).</a:t>
            </a:r>
            <a:br>
              <a:rPr lang="en-GB" sz="2000" dirty="0">
                <a:solidFill>
                  <a:schemeClr val="tx1">
                    <a:lumMod val="50000"/>
                  </a:schemeClr>
                </a:solidFill>
              </a:rPr>
            </a:br>
            <a:endParaRPr lang="en-GB" sz="2000" dirty="0">
              <a:solidFill>
                <a:schemeClr val="tx1">
                  <a:lumMod val="50000"/>
                </a:schemeClr>
              </a:solidFill>
            </a:endParaRPr>
          </a:p>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aim at improving the </a:t>
            </a:r>
            <a:r>
              <a:rPr lang="en-GB" sz="2000" b="1" dirty="0">
                <a:solidFill>
                  <a:schemeClr val="tx1">
                    <a:lumMod val="50000"/>
                  </a:schemeClr>
                </a:solidFill>
              </a:rPr>
              <a:t>F</a:t>
            </a:r>
            <a:r>
              <a:rPr lang="en-GB" sz="2000" dirty="0">
                <a:solidFill>
                  <a:schemeClr val="tx1">
                    <a:lumMod val="50000"/>
                  </a:schemeClr>
                </a:solidFill>
              </a:rPr>
              <a:t>indable, </a:t>
            </a:r>
            <a:r>
              <a:rPr lang="en-GB" sz="2000" b="1" dirty="0">
                <a:solidFill>
                  <a:schemeClr val="tx1">
                    <a:lumMod val="50000"/>
                  </a:schemeClr>
                </a:solidFill>
              </a:rPr>
              <a:t>A</a:t>
            </a:r>
            <a:r>
              <a:rPr lang="en-GB" sz="2000" dirty="0">
                <a:solidFill>
                  <a:schemeClr val="tx1">
                    <a:lumMod val="50000"/>
                  </a:schemeClr>
                </a:solidFill>
              </a:rPr>
              <a:t>ccessible, </a:t>
            </a:r>
            <a:r>
              <a:rPr lang="en-GB" sz="2000" b="1" dirty="0">
                <a:solidFill>
                  <a:schemeClr val="tx1">
                    <a:lumMod val="50000"/>
                  </a:schemeClr>
                </a:solidFill>
              </a:rPr>
              <a:t>I</a:t>
            </a:r>
            <a:r>
              <a:rPr lang="en-GB" sz="2000" dirty="0">
                <a:solidFill>
                  <a:schemeClr val="tx1">
                    <a:lumMod val="50000"/>
                  </a:schemeClr>
                </a:solidFill>
              </a:rPr>
              <a:t>nteroperable, </a:t>
            </a:r>
            <a:r>
              <a:rPr lang="en-GB" sz="2000" b="1" dirty="0">
                <a:solidFill>
                  <a:schemeClr val="tx1">
                    <a:lumMod val="50000"/>
                  </a:schemeClr>
                </a:solidFill>
              </a:rPr>
              <a:t>R</a:t>
            </a:r>
            <a:r>
              <a:rPr lang="en-GB" sz="2000" dirty="0">
                <a:solidFill>
                  <a:schemeClr val="tx1">
                    <a:lumMod val="50000"/>
                  </a:schemeClr>
                </a:solidFill>
              </a:rPr>
              <a:t>eusable of digital assets.</a:t>
            </a:r>
          </a:p>
          <a:p>
            <a:pPr marL="444500" lvl="0" indent="-342900">
              <a:buClr>
                <a:srgbClr val="3F3F3F"/>
              </a:buClr>
              <a:buSzPts val="2000"/>
              <a:buFont typeface="Courier New" panose="02070309020205020404" pitchFamily="49" charset="0"/>
              <a:buChar char="o"/>
            </a:pPr>
            <a:endParaRPr lang="en-GB" sz="2000" dirty="0">
              <a:solidFill>
                <a:schemeClr val="tx1">
                  <a:lumMod val="50000"/>
                </a:schemeClr>
              </a:solidFill>
            </a:endParaRPr>
          </a:p>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can be applied within all research disciplines.</a:t>
            </a:r>
          </a:p>
          <a:p>
            <a:pPr marL="444500" lvl="0" indent="-342900">
              <a:buClr>
                <a:srgbClr val="3F3F3F"/>
              </a:buClr>
              <a:buSzPts val="2000"/>
              <a:buFont typeface="Courier New" panose="02070309020205020404" pitchFamily="49" charset="0"/>
              <a:buChar char="o"/>
            </a:pPr>
            <a:endParaRPr lang="en-GB" sz="2000" dirty="0">
              <a:solidFill>
                <a:schemeClr val="tx1">
                  <a:lumMod val="50000"/>
                </a:schemeClr>
              </a:solidFill>
            </a:endParaRPr>
          </a:p>
          <a:p>
            <a:pPr marL="444500" lvl="0" indent="-342900">
              <a:buClr>
                <a:srgbClr val="3F3F3F"/>
              </a:buClr>
              <a:buSzPts val="2000"/>
              <a:buFont typeface="Courier New" panose="02070309020205020404" pitchFamily="49" charset="0"/>
              <a:buChar char="o"/>
            </a:pPr>
            <a:r>
              <a:rPr lang="en-GB" sz="2000" dirty="0">
                <a:solidFill>
                  <a:schemeClr val="tx1">
                    <a:lumMod val="50000"/>
                  </a:schemeClr>
                </a:solidFill>
              </a:rPr>
              <a:t>put specific </a:t>
            </a:r>
            <a:r>
              <a:rPr lang="en-GB" sz="2000" dirty="0" err="1">
                <a:solidFill>
                  <a:schemeClr val="tx1">
                    <a:lumMod val="50000"/>
                  </a:schemeClr>
                </a:solidFill>
              </a:rPr>
              <a:t>emphasisis</a:t>
            </a:r>
            <a:r>
              <a:rPr lang="en-GB" sz="2000" dirty="0">
                <a:solidFill>
                  <a:schemeClr val="tx1">
                    <a:lumMod val="50000"/>
                  </a:schemeClr>
                </a:solidFill>
              </a:rPr>
              <a:t> on enhancing machine </a:t>
            </a:r>
            <a:r>
              <a:rPr lang="en-GB" sz="2000" dirty="0" err="1">
                <a:solidFill>
                  <a:schemeClr val="tx1">
                    <a:lumMod val="50000"/>
                  </a:schemeClr>
                </a:solidFill>
              </a:rPr>
              <a:t>actionability</a:t>
            </a:r>
            <a:r>
              <a:rPr lang="en-GB" sz="2000" dirty="0">
                <a:solidFill>
                  <a:schemeClr val="tx1">
                    <a:lumMod val="50000"/>
                  </a:schemeClr>
                </a:solidFill>
              </a:rPr>
              <a:t>,  </a:t>
            </a:r>
            <a:br>
              <a:rPr lang="en-GB" sz="2000" dirty="0">
                <a:solidFill>
                  <a:schemeClr val="tx1">
                    <a:lumMod val="50000"/>
                  </a:schemeClr>
                </a:solidFill>
              </a:rPr>
            </a:br>
            <a:r>
              <a:rPr lang="en-GB" sz="2000" dirty="0">
                <a:solidFill>
                  <a:schemeClr val="tx1">
                    <a:lumMod val="50000"/>
                  </a:schemeClr>
                </a:solidFill>
              </a:rPr>
              <a:t>but also target improving human </a:t>
            </a:r>
            <a:r>
              <a:rPr lang="en-GB" sz="2000" dirty="0" err="1">
                <a:solidFill>
                  <a:schemeClr val="tx1">
                    <a:lumMod val="50000"/>
                  </a:schemeClr>
                </a:solidFill>
              </a:rPr>
              <a:t>readibility</a:t>
            </a:r>
            <a:r>
              <a:rPr lang="en-GB" sz="2000" dirty="0">
                <a:solidFill>
                  <a:schemeClr val="tx1">
                    <a:lumMod val="50000"/>
                  </a:schemeClr>
                </a:solidFill>
              </a:rPr>
              <a:t>. </a:t>
            </a:r>
          </a:p>
          <a:p>
            <a:pPr marL="101600" lvl="0">
              <a:buClr>
                <a:srgbClr val="3F3F3F"/>
              </a:buClr>
              <a:buSzPts val="2000"/>
            </a:pPr>
            <a:r>
              <a:rPr lang="en-GB" sz="2000" dirty="0">
                <a:solidFill>
                  <a:schemeClr val="tx1">
                    <a:lumMod val="50000"/>
                  </a:schemeClr>
                </a:solidFill>
              </a:rPr>
              <a:t>							</a:t>
            </a:r>
            <a:endParaRPr sz="2000" dirty="0">
              <a:solidFill>
                <a:schemeClr val="tx1">
                  <a:lumMod val="50000"/>
                </a:schemeClr>
              </a:solidFill>
            </a:endParaRPr>
          </a:p>
        </p:txBody>
      </p:sp>
      <p:sp>
        <p:nvSpPr>
          <p:cNvPr id="6" name="Google Shape;124;p20">
            <a:extLst>
              <a:ext uri="{FF2B5EF4-FFF2-40B4-BE49-F238E27FC236}">
                <a16:creationId xmlns:a16="http://schemas.microsoft.com/office/drawing/2014/main" id="{A5538FA6-9586-8242-92B9-3156E8850DE9}"/>
              </a:ext>
            </a:extLst>
          </p:cNvPr>
          <p:cNvSpPr txBox="1"/>
          <p:nvPr/>
        </p:nvSpPr>
        <p:spPr>
          <a:xfrm>
            <a:off x="6498770" y="4764196"/>
            <a:ext cx="2677886" cy="37930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100">
                <a:solidFill>
                  <a:schemeClr val="tx1">
                    <a:lumMod val="50000"/>
                  </a:schemeClr>
                </a:solidFill>
              </a:rPr>
              <a:t>* https://doi.org10.1038/sdata.2016.18</a:t>
            </a:r>
            <a:endParaRPr sz="1100">
              <a:solidFill>
                <a:schemeClr val="tx1">
                  <a:lumMod val="50000"/>
                </a:schemeClr>
              </a:solidFill>
            </a:endParaRPr>
          </a:p>
        </p:txBody>
      </p:sp>
    </p:spTree>
    <p:extLst>
      <p:ext uri="{BB962C8B-B14F-4D97-AF65-F5344CB8AC3E}">
        <p14:creationId xmlns:p14="http://schemas.microsoft.com/office/powerpoint/2010/main" val="129204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08;p20">
            <a:extLst>
              <a:ext uri="{FF2B5EF4-FFF2-40B4-BE49-F238E27FC236}">
                <a16:creationId xmlns:a16="http://schemas.microsoft.com/office/drawing/2014/main" id="{9094C63C-89D1-B94E-A5E1-9DFBCE0EDC86}"/>
              </a:ext>
            </a:extLst>
          </p:cNvPr>
          <p:cNvPicPr preferRelativeResize="0"/>
          <p:nvPr/>
        </p:nvPicPr>
        <p:blipFill>
          <a:blip r:embed="rId3">
            <a:alphaModFix/>
          </a:blip>
          <a:stretch>
            <a:fillRect/>
          </a:stretch>
        </p:blipFill>
        <p:spPr>
          <a:xfrm>
            <a:off x="152400" y="1085875"/>
            <a:ext cx="904875" cy="895350"/>
          </a:xfrm>
          <a:prstGeom prst="rect">
            <a:avLst/>
          </a:prstGeom>
          <a:noFill/>
          <a:ln>
            <a:noFill/>
          </a:ln>
        </p:spPr>
      </p:pic>
      <p:pic>
        <p:nvPicPr>
          <p:cNvPr id="4" name="Google Shape;109;p20">
            <a:extLst>
              <a:ext uri="{FF2B5EF4-FFF2-40B4-BE49-F238E27FC236}">
                <a16:creationId xmlns:a16="http://schemas.microsoft.com/office/drawing/2014/main" id="{15EEAF21-886F-D144-944E-966D17E98BAC}"/>
              </a:ext>
            </a:extLst>
          </p:cNvPr>
          <p:cNvPicPr preferRelativeResize="0"/>
          <p:nvPr/>
        </p:nvPicPr>
        <p:blipFill>
          <a:blip r:embed="rId4">
            <a:alphaModFix/>
          </a:blip>
          <a:stretch>
            <a:fillRect/>
          </a:stretch>
        </p:blipFill>
        <p:spPr>
          <a:xfrm>
            <a:off x="99513" y="2204650"/>
            <a:ext cx="904875" cy="904875"/>
          </a:xfrm>
          <a:prstGeom prst="rect">
            <a:avLst/>
          </a:prstGeom>
          <a:noFill/>
          <a:ln>
            <a:noFill/>
          </a:ln>
        </p:spPr>
      </p:pic>
      <p:pic>
        <p:nvPicPr>
          <p:cNvPr id="5" name="Google Shape;110;p20">
            <a:extLst>
              <a:ext uri="{FF2B5EF4-FFF2-40B4-BE49-F238E27FC236}">
                <a16:creationId xmlns:a16="http://schemas.microsoft.com/office/drawing/2014/main" id="{40FF7779-71C0-E949-8A34-4C23346211C9}"/>
              </a:ext>
            </a:extLst>
          </p:cNvPr>
          <p:cNvPicPr preferRelativeResize="0"/>
          <p:nvPr/>
        </p:nvPicPr>
        <p:blipFill>
          <a:blip r:embed="rId5">
            <a:alphaModFix/>
          </a:blip>
          <a:stretch>
            <a:fillRect/>
          </a:stretch>
        </p:blipFill>
        <p:spPr>
          <a:xfrm>
            <a:off x="104275" y="3217700"/>
            <a:ext cx="895350" cy="895350"/>
          </a:xfrm>
          <a:prstGeom prst="rect">
            <a:avLst/>
          </a:prstGeom>
          <a:noFill/>
          <a:ln>
            <a:noFill/>
          </a:ln>
        </p:spPr>
      </p:pic>
      <p:pic>
        <p:nvPicPr>
          <p:cNvPr id="6" name="Google Shape;111;p20">
            <a:extLst>
              <a:ext uri="{FF2B5EF4-FFF2-40B4-BE49-F238E27FC236}">
                <a16:creationId xmlns:a16="http://schemas.microsoft.com/office/drawing/2014/main" id="{1656DFEF-E0D3-5147-99DA-9F21E3F5DD02}"/>
              </a:ext>
            </a:extLst>
          </p:cNvPr>
          <p:cNvPicPr preferRelativeResize="0"/>
          <p:nvPr/>
        </p:nvPicPr>
        <p:blipFill>
          <a:blip r:embed="rId6">
            <a:alphaModFix/>
          </a:blip>
          <a:stretch>
            <a:fillRect/>
          </a:stretch>
        </p:blipFill>
        <p:spPr>
          <a:xfrm>
            <a:off x="99525" y="4113050"/>
            <a:ext cx="904875" cy="904875"/>
          </a:xfrm>
          <a:prstGeom prst="rect">
            <a:avLst/>
          </a:prstGeom>
          <a:noFill/>
          <a:ln>
            <a:noFill/>
          </a:ln>
        </p:spPr>
      </p:pic>
      <p:pic>
        <p:nvPicPr>
          <p:cNvPr id="7" name="Google Shape;112;p20">
            <a:extLst>
              <a:ext uri="{FF2B5EF4-FFF2-40B4-BE49-F238E27FC236}">
                <a16:creationId xmlns:a16="http://schemas.microsoft.com/office/drawing/2014/main" id="{4ECDC550-6E8A-FF44-9A1E-C7E3504E8F1E}"/>
              </a:ext>
            </a:extLst>
          </p:cNvPr>
          <p:cNvPicPr preferRelativeResize="0"/>
          <p:nvPr/>
        </p:nvPicPr>
        <p:blipFill>
          <a:blip r:embed="rId7">
            <a:alphaModFix/>
          </a:blip>
          <a:stretch>
            <a:fillRect/>
          </a:stretch>
        </p:blipFill>
        <p:spPr>
          <a:xfrm>
            <a:off x="1328248" y="1273100"/>
            <a:ext cx="1181100" cy="485775"/>
          </a:xfrm>
          <a:prstGeom prst="rect">
            <a:avLst/>
          </a:prstGeom>
          <a:noFill/>
          <a:ln>
            <a:noFill/>
          </a:ln>
        </p:spPr>
      </p:pic>
      <p:pic>
        <p:nvPicPr>
          <p:cNvPr id="8" name="Google Shape;113;p20">
            <a:extLst>
              <a:ext uri="{FF2B5EF4-FFF2-40B4-BE49-F238E27FC236}">
                <a16:creationId xmlns:a16="http://schemas.microsoft.com/office/drawing/2014/main" id="{F52D3810-581A-3742-808C-55362B314C30}"/>
              </a:ext>
            </a:extLst>
          </p:cNvPr>
          <p:cNvPicPr preferRelativeResize="0"/>
          <p:nvPr/>
        </p:nvPicPr>
        <p:blipFill>
          <a:blip r:embed="rId8">
            <a:alphaModFix/>
          </a:blip>
          <a:stretch>
            <a:fillRect/>
          </a:stretch>
        </p:blipFill>
        <p:spPr>
          <a:xfrm>
            <a:off x="1335176" y="3385113"/>
            <a:ext cx="1638300" cy="485775"/>
          </a:xfrm>
          <a:prstGeom prst="rect">
            <a:avLst/>
          </a:prstGeom>
          <a:noFill/>
          <a:ln>
            <a:noFill/>
          </a:ln>
        </p:spPr>
      </p:pic>
      <p:pic>
        <p:nvPicPr>
          <p:cNvPr id="9" name="Google Shape;114;p20">
            <a:extLst>
              <a:ext uri="{FF2B5EF4-FFF2-40B4-BE49-F238E27FC236}">
                <a16:creationId xmlns:a16="http://schemas.microsoft.com/office/drawing/2014/main" id="{1AB110BA-52A2-8741-B80F-A053DC620124}"/>
              </a:ext>
            </a:extLst>
          </p:cNvPr>
          <p:cNvPicPr preferRelativeResize="0"/>
          <p:nvPr/>
        </p:nvPicPr>
        <p:blipFill>
          <a:blip r:embed="rId9">
            <a:alphaModFix/>
          </a:blip>
          <a:stretch>
            <a:fillRect/>
          </a:stretch>
        </p:blipFill>
        <p:spPr>
          <a:xfrm>
            <a:off x="1323975" y="4322600"/>
            <a:ext cx="1257300" cy="485775"/>
          </a:xfrm>
          <a:prstGeom prst="rect">
            <a:avLst/>
          </a:prstGeom>
          <a:noFill/>
          <a:ln>
            <a:noFill/>
          </a:ln>
        </p:spPr>
      </p:pic>
      <p:sp>
        <p:nvSpPr>
          <p:cNvPr id="10" name="Google Shape;115;p20">
            <a:extLst>
              <a:ext uri="{FF2B5EF4-FFF2-40B4-BE49-F238E27FC236}">
                <a16:creationId xmlns:a16="http://schemas.microsoft.com/office/drawing/2014/main" id="{CCDCD0A2-3296-D840-ABB9-302A98102C79}"/>
              </a:ext>
            </a:extLst>
          </p:cNvPr>
          <p:cNvSpPr txBox="1"/>
          <p:nvPr/>
        </p:nvSpPr>
        <p:spPr>
          <a:xfrm>
            <a:off x="3187125" y="1382956"/>
            <a:ext cx="3618600" cy="400200"/>
          </a:xfrm>
          <a:prstGeom prst="rect">
            <a:avLst/>
          </a:prstGeom>
          <a:noFill/>
          <a:ln w="28575" cap="flat" cmpd="sng">
            <a:solidFill>
              <a:srgbClr val="7F7F7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tx1">
                    <a:lumMod val="50000"/>
                  </a:schemeClr>
                </a:solidFill>
              </a:rPr>
              <a:t>(Meta)data are stored in an open repository</a:t>
            </a:r>
            <a:endParaRPr>
              <a:solidFill>
                <a:schemeClr val="tx1">
                  <a:lumMod val="50000"/>
                </a:schemeClr>
              </a:solidFill>
            </a:endParaRPr>
          </a:p>
        </p:txBody>
      </p:sp>
      <p:sp>
        <p:nvSpPr>
          <p:cNvPr id="11" name="Google Shape;116;p20">
            <a:extLst>
              <a:ext uri="{FF2B5EF4-FFF2-40B4-BE49-F238E27FC236}">
                <a16:creationId xmlns:a16="http://schemas.microsoft.com/office/drawing/2014/main" id="{23B0B74F-5BE1-374A-992C-3F541FFB971D}"/>
              </a:ext>
            </a:extLst>
          </p:cNvPr>
          <p:cNvSpPr txBox="1"/>
          <p:nvPr/>
        </p:nvSpPr>
        <p:spPr>
          <a:xfrm>
            <a:off x="3187125" y="1843190"/>
            <a:ext cx="3974700" cy="400200"/>
          </a:xfrm>
          <a:prstGeom prst="rect">
            <a:avLst/>
          </a:prstGeom>
          <a:noFill/>
          <a:ln w="28575" cap="flat" cmpd="sng">
            <a:solidFill>
              <a:srgbClr val="7F7F7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tx1">
                    <a:lumMod val="50000"/>
                  </a:schemeClr>
                </a:solidFill>
              </a:rPr>
              <a:t>Data are detailed described through metadata</a:t>
            </a:r>
            <a:endParaRPr>
              <a:solidFill>
                <a:schemeClr val="tx1">
                  <a:lumMod val="50000"/>
                </a:schemeClr>
              </a:solidFill>
            </a:endParaRPr>
          </a:p>
        </p:txBody>
      </p:sp>
      <p:sp>
        <p:nvSpPr>
          <p:cNvPr id="12" name="Google Shape;117;p20">
            <a:extLst>
              <a:ext uri="{FF2B5EF4-FFF2-40B4-BE49-F238E27FC236}">
                <a16:creationId xmlns:a16="http://schemas.microsoft.com/office/drawing/2014/main" id="{FFA48D9F-7400-CA40-994A-781760E9B4EB}"/>
              </a:ext>
            </a:extLst>
          </p:cNvPr>
          <p:cNvSpPr txBox="1"/>
          <p:nvPr/>
        </p:nvSpPr>
        <p:spPr>
          <a:xfrm>
            <a:off x="3187125" y="922740"/>
            <a:ext cx="3898200" cy="400200"/>
          </a:xfrm>
          <a:prstGeom prst="rect">
            <a:avLst/>
          </a:prstGeom>
          <a:noFill/>
          <a:ln w="28575" cap="flat" cmpd="sng">
            <a:solidFill>
              <a:srgbClr val="7F7F7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tx1">
                    <a:lumMod val="75000"/>
                  </a:schemeClr>
                </a:solidFill>
              </a:rPr>
              <a:t>(</a:t>
            </a:r>
            <a:r>
              <a:rPr lang="en-GB" dirty="0">
                <a:solidFill>
                  <a:schemeClr val="tx1">
                    <a:lumMod val="50000"/>
                  </a:schemeClr>
                </a:solidFill>
              </a:rPr>
              <a:t>Meta)Data</a:t>
            </a:r>
            <a:r>
              <a:rPr lang="en-GB" dirty="0">
                <a:solidFill>
                  <a:schemeClr val="tx1">
                    <a:lumMod val="75000"/>
                  </a:schemeClr>
                </a:solidFill>
              </a:rPr>
              <a:t> have a Persistent Identifier (PID) </a:t>
            </a:r>
            <a:endParaRPr dirty="0">
              <a:solidFill>
                <a:schemeClr val="tx1">
                  <a:lumMod val="75000"/>
                </a:schemeClr>
              </a:solidFill>
            </a:endParaRPr>
          </a:p>
        </p:txBody>
      </p:sp>
      <p:sp>
        <p:nvSpPr>
          <p:cNvPr id="13" name="Google Shape;118;p20">
            <a:extLst>
              <a:ext uri="{FF2B5EF4-FFF2-40B4-BE49-F238E27FC236}">
                <a16:creationId xmlns:a16="http://schemas.microsoft.com/office/drawing/2014/main" id="{CC41E044-3ACC-084E-B751-E3638FAED633}"/>
              </a:ext>
            </a:extLst>
          </p:cNvPr>
          <p:cNvSpPr txBox="1"/>
          <p:nvPr/>
        </p:nvSpPr>
        <p:spPr>
          <a:xfrm>
            <a:off x="3187125" y="2313690"/>
            <a:ext cx="4466100" cy="400200"/>
          </a:xfrm>
          <a:prstGeom prst="rect">
            <a:avLst/>
          </a:prstGeom>
          <a:noFill/>
          <a:ln w="28575" cap="flat" cmpd="sng">
            <a:solidFill>
              <a:srgbClr val="CC412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tx1">
                    <a:lumMod val="50000"/>
                  </a:schemeClr>
                </a:solidFill>
              </a:rPr>
              <a:t>(Meta)data can be downloaded in a standardised way</a:t>
            </a:r>
            <a:endParaRPr>
              <a:solidFill>
                <a:schemeClr val="tx1">
                  <a:lumMod val="50000"/>
                </a:schemeClr>
              </a:solidFill>
            </a:endParaRPr>
          </a:p>
        </p:txBody>
      </p:sp>
      <p:sp>
        <p:nvSpPr>
          <p:cNvPr id="14" name="Google Shape;119;p20">
            <a:extLst>
              <a:ext uri="{FF2B5EF4-FFF2-40B4-BE49-F238E27FC236}">
                <a16:creationId xmlns:a16="http://schemas.microsoft.com/office/drawing/2014/main" id="{8985A4DD-82BF-1A4F-9F48-39DECF8A8E5F}"/>
              </a:ext>
            </a:extLst>
          </p:cNvPr>
          <p:cNvSpPr txBox="1"/>
          <p:nvPr/>
        </p:nvSpPr>
        <p:spPr>
          <a:xfrm>
            <a:off x="3187125" y="2773211"/>
            <a:ext cx="5432100" cy="400200"/>
          </a:xfrm>
          <a:prstGeom prst="rect">
            <a:avLst/>
          </a:prstGeom>
          <a:noFill/>
          <a:ln w="28575" cap="flat" cmpd="sng">
            <a:solidFill>
              <a:srgbClr val="CC412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tx1">
                    <a:lumMod val="50000"/>
                  </a:schemeClr>
                </a:solidFill>
              </a:rPr>
              <a:t>Metadata can still be accessed even if the data was deleted</a:t>
            </a:r>
            <a:endParaRPr>
              <a:solidFill>
                <a:schemeClr val="tx1">
                  <a:lumMod val="50000"/>
                </a:schemeClr>
              </a:solidFill>
            </a:endParaRPr>
          </a:p>
        </p:txBody>
      </p:sp>
      <p:sp>
        <p:nvSpPr>
          <p:cNvPr id="15" name="Google Shape;120;p20">
            <a:extLst>
              <a:ext uri="{FF2B5EF4-FFF2-40B4-BE49-F238E27FC236}">
                <a16:creationId xmlns:a16="http://schemas.microsoft.com/office/drawing/2014/main" id="{437F9E6E-5F95-9640-AECD-46562ABCDDA1}"/>
              </a:ext>
            </a:extLst>
          </p:cNvPr>
          <p:cNvSpPr txBox="1"/>
          <p:nvPr/>
        </p:nvSpPr>
        <p:spPr>
          <a:xfrm>
            <a:off x="3187125" y="3248450"/>
            <a:ext cx="3839100" cy="400200"/>
          </a:xfrm>
          <a:prstGeom prst="rect">
            <a:avLst/>
          </a:prstGeom>
          <a:noFill/>
          <a:ln w="28575" cap="flat" cmpd="sng">
            <a:solidFill>
              <a:srgbClr val="43434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tx1">
                    <a:lumMod val="50000"/>
                  </a:schemeClr>
                </a:solidFill>
              </a:rPr>
              <a:t>Standardised wording - controlled vocabulary</a:t>
            </a:r>
            <a:endParaRPr>
              <a:solidFill>
                <a:schemeClr val="tx1">
                  <a:lumMod val="50000"/>
                </a:schemeClr>
              </a:solidFill>
            </a:endParaRPr>
          </a:p>
        </p:txBody>
      </p:sp>
      <p:sp>
        <p:nvSpPr>
          <p:cNvPr id="16" name="Google Shape;121;p20">
            <a:extLst>
              <a:ext uri="{FF2B5EF4-FFF2-40B4-BE49-F238E27FC236}">
                <a16:creationId xmlns:a16="http://schemas.microsoft.com/office/drawing/2014/main" id="{03DC3FDD-BC87-C74C-BDC7-6A78CE3966CB}"/>
              </a:ext>
            </a:extLst>
          </p:cNvPr>
          <p:cNvSpPr txBox="1"/>
          <p:nvPr/>
        </p:nvSpPr>
        <p:spPr>
          <a:xfrm>
            <a:off x="3187125" y="3705477"/>
            <a:ext cx="2838900" cy="400200"/>
          </a:xfrm>
          <a:prstGeom prst="rect">
            <a:avLst/>
          </a:prstGeom>
          <a:noFill/>
          <a:ln w="28575" cap="flat" cmpd="sng">
            <a:solidFill>
              <a:srgbClr val="43434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tx1">
                    <a:lumMod val="50000"/>
                  </a:schemeClr>
                </a:solidFill>
              </a:rPr>
              <a:t>References to other (meta)data</a:t>
            </a:r>
            <a:endParaRPr>
              <a:solidFill>
                <a:schemeClr val="tx1">
                  <a:lumMod val="50000"/>
                </a:schemeClr>
              </a:solidFill>
            </a:endParaRPr>
          </a:p>
        </p:txBody>
      </p:sp>
      <p:sp>
        <p:nvSpPr>
          <p:cNvPr id="17" name="Google Shape;122;p20">
            <a:extLst>
              <a:ext uri="{FF2B5EF4-FFF2-40B4-BE49-F238E27FC236}">
                <a16:creationId xmlns:a16="http://schemas.microsoft.com/office/drawing/2014/main" id="{D0D4747A-8F47-6949-8D46-99BD7F2C373F}"/>
              </a:ext>
            </a:extLst>
          </p:cNvPr>
          <p:cNvSpPr txBox="1"/>
          <p:nvPr/>
        </p:nvSpPr>
        <p:spPr>
          <a:xfrm>
            <a:off x="3187125" y="4160122"/>
            <a:ext cx="3000000" cy="400200"/>
          </a:xfrm>
          <a:prstGeom prst="rect">
            <a:avLst/>
          </a:prstGeom>
          <a:noFill/>
          <a:ln w="28575"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tx1">
                    <a:lumMod val="50000"/>
                  </a:schemeClr>
                </a:solidFill>
              </a:rPr>
              <a:t>Specify licence</a:t>
            </a:r>
            <a:endParaRPr>
              <a:solidFill>
                <a:schemeClr val="tx1">
                  <a:lumMod val="50000"/>
                </a:schemeClr>
              </a:solidFill>
            </a:endParaRPr>
          </a:p>
        </p:txBody>
      </p:sp>
      <p:sp>
        <p:nvSpPr>
          <p:cNvPr id="18" name="Google Shape;123;p20">
            <a:extLst>
              <a:ext uri="{FF2B5EF4-FFF2-40B4-BE49-F238E27FC236}">
                <a16:creationId xmlns:a16="http://schemas.microsoft.com/office/drawing/2014/main" id="{81853D90-AA58-F543-9BDA-9AF59BBCCE0D}"/>
              </a:ext>
            </a:extLst>
          </p:cNvPr>
          <p:cNvSpPr txBox="1"/>
          <p:nvPr/>
        </p:nvSpPr>
        <p:spPr>
          <a:xfrm>
            <a:off x="3187125" y="4622621"/>
            <a:ext cx="3000000" cy="400200"/>
          </a:xfrm>
          <a:prstGeom prst="rect">
            <a:avLst/>
          </a:prstGeom>
          <a:noFill/>
          <a:ln w="28575"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tx1">
                    <a:lumMod val="50000"/>
                  </a:schemeClr>
                </a:solidFill>
              </a:rPr>
              <a:t>Adhere to community standards</a:t>
            </a:r>
            <a:endParaRPr>
              <a:solidFill>
                <a:schemeClr val="tx1">
                  <a:lumMod val="50000"/>
                </a:schemeClr>
              </a:solidFill>
            </a:endParaRPr>
          </a:p>
        </p:txBody>
      </p:sp>
      <p:sp>
        <p:nvSpPr>
          <p:cNvPr id="20" name="Google Shape;125;p20">
            <a:extLst>
              <a:ext uri="{FF2B5EF4-FFF2-40B4-BE49-F238E27FC236}">
                <a16:creationId xmlns:a16="http://schemas.microsoft.com/office/drawing/2014/main" id="{0CCCD630-4115-1442-A5AB-EDAEB7E54040}"/>
              </a:ext>
            </a:extLst>
          </p:cNvPr>
          <p:cNvSpPr txBox="1"/>
          <p:nvPr/>
        </p:nvSpPr>
        <p:spPr>
          <a:xfrm>
            <a:off x="1382275" y="2553025"/>
            <a:ext cx="1401600" cy="461700"/>
          </a:xfrm>
          <a:prstGeom prst="rect">
            <a:avLst/>
          </a:prstGeom>
          <a:noFill/>
          <a:ln w="28575" cap="flat" cmpd="sng">
            <a:solidFill>
              <a:srgbClr val="CC412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tx1">
                    <a:lumMod val="50000"/>
                  </a:schemeClr>
                </a:solidFill>
              </a:rPr>
              <a:t>Accessible</a:t>
            </a:r>
            <a:endParaRPr sz="1800">
              <a:solidFill>
                <a:schemeClr val="tx1">
                  <a:lumMod val="50000"/>
                </a:schemeClr>
              </a:solidFill>
            </a:endParaRPr>
          </a:p>
        </p:txBody>
      </p:sp>
      <p:sp>
        <p:nvSpPr>
          <p:cNvPr id="22" name="Titel 21">
            <a:extLst>
              <a:ext uri="{FF2B5EF4-FFF2-40B4-BE49-F238E27FC236}">
                <a16:creationId xmlns:a16="http://schemas.microsoft.com/office/drawing/2014/main" id="{694BB776-1E5D-F44E-9DED-33854E4CE5DB}"/>
              </a:ext>
            </a:extLst>
          </p:cNvPr>
          <p:cNvSpPr>
            <a:spLocks noGrp="1"/>
          </p:cNvSpPr>
          <p:nvPr>
            <p:ph type="title"/>
          </p:nvPr>
        </p:nvSpPr>
        <p:spPr/>
        <p:txBody>
          <a:bodyPr/>
          <a:lstStyle/>
          <a:p>
            <a:endParaRPr lang="en-GB"/>
          </a:p>
        </p:txBody>
      </p:sp>
      <p:sp>
        <p:nvSpPr>
          <p:cNvPr id="23" name="Google Shape;100;p19">
            <a:extLst>
              <a:ext uri="{FF2B5EF4-FFF2-40B4-BE49-F238E27FC236}">
                <a16:creationId xmlns:a16="http://schemas.microsoft.com/office/drawing/2014/main" id="{EC5CEC71-1B14-D148-936D-E2E25E1A2C09}"/>
              </a:ext>
            </a:extLst>
          </p:cNvPr>
          <p:cNvSpPr txBox="1">
            <a:spLocks/>
          </p:cNvSpPr>
          <p:nvPr/>
        </p:nvSpPr>
        <p:spPr>
          <a:xfrm>
            <a:off x="199697" y="83865"/>
            <a:ext cx="7763528" cy="68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13000"/>
              </a:lnSpc>
              <a:spcBef>
                <a:spcPts val="0"/>
              </a:spcBef>
              <a:spcAft>
                <a:spcPts val="0"/>
              </a:spcAft>
              <a:buClr>
                <a:srgbClr val="000000"/>
              </a:buClr>
              <a:buSzPts val="2400"/>
              <a:buFont typeface="Arial"/>
              <a:buNone/>
              <a:defRPr sz="2400" b="1" i="0" u="none" strike="noStrike" cap="none">
                <a:solidFill>
                  <a:srgbClr val="005191"/>
                </a:solidFill>
                <a:latin typeface="Arial"/>
                <a:ea typeface="Arial"/>
                <a:cs typeface="Arial"/>
                <a:sym typeface="Arial"/>
              </a:defRPr>
            </a:lvl1pPr>
            <a:lvl2pPr marR="0" lvl="1"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GB"/>
              <a:t>FAIR data principles</a:t>
            </a:r>
          </a:p>
        </p:txBody>
      </p:sp>
    </p:spTree>
    <p:extLst>
      <p:ext uri="{BB962C8B-B14F-4D97-AF65-F5344CB8AC3E}">
        <p14:creationId xmlns:p14="http://schemas.microsoft.com/office/powerpoint/2010/main" val="34803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6" name="Google Shape;132;p21">
            <a:extLst>
              <a:ext uri="{FF2B5EF4-FFF2-40B4-BE49-F238E27FC236}">
                <a16:creationId xmlns:a16="http://schemas.microsoft.com/office/drawing/2014/main" id="{7E741D3D-EFF7-524B-8644-825B61EFC251}"/>
              </a:ext>
            </a:extLst>
          </p:cNvPr>
          <p:cNvSpPr txBox="1"/>
          <p:nvPr/>
        </p:nvSpPr>
        <p:spPr>
          <a:xfrm>
            <a:off x="1662545" y="858575"/>
            <a:ext cx="7342662" cy="4493508"/>
          </a:xfrm>
          <a:prstGeom prst="rect">
            <a:avLst/>
          </a:prstGeom>
          <a:noFill/>
          <a:ln>
            <a:noFill/>
          </a:ln>
        </p:spPr>
        <p:txBody>
          <a:bodyPr spcFirstLastPara="1" wrap="square" lIns="91425" tIns="91425" rIns="91425" bIns="91425" anchor="t" anchorCtr="0">
            <a:spAutoFit/>
          </a:bodyPr>
          <a:lstStyle/>
          <a:p>
            <a:pPr lvl="0"/>
            <a:r>
              <a:rPr lang="en-GB" sz="2000" dirty="0">
                <a:solidFill>
                  <a:schemeClr val="tx1">
                    <a:lumMod val="50000"/>
                  </a:schemeClr>
                </a:solidFill>
              </a:rPr>
              <a:t>Digital object identifier (DOI): PID used to identify objects uniquely (standardised by ISO)</a:t>
            </a:r>
            <a:endParaRPr sz="2000" dirty="0">
              <a:solidFill>
                <a:schemeClr val="tx1">
                  <a:lumMod val="50000"/>
                </a:schemeClr>
              </a:solidFill>
            </a:endParaRPr>
          </a:p>
          <a:p>
            <a:pPr marL="0" lvl="0" indent="0" algn="l" rtl="0">
              <a:spcBef>
                <a:spcPts val="0"/>
              </a:spcBef>
              <a:spcAft>
                <a:spcPts val="0"/>
              </a:spcAft>
              <a:buNone/>
            </a:pPr>
            <a:r>
              <a:rPr lang="de-DE" sz="2000" dirty="0">
                <a:solidFill>
                  <a:schemeClr val="tx1">
                    <a:lumMod val="50000"/>
                  </a:schemeClr>
                </a:solidFill>
              </a:rPr>
              <a:t> </a:t>
            </a:r>
            <a:endParaRPr sz="2000" dirty="0">
              <a:solidFill>
                <a:schemeClr val="tx1">
                  <a:lumMod val="50000"/>
                </a:schemeClr>
              </a:solidFill>
            </a:endParaRPr>
          </a:p>
          <a:p>
            <a:pPr marL="0" lvl="0" indent="0" algn="l" rtl="0">
              <a:spcBef>
                <a:spcPts val="0"/>
              </a:spcBef>
              <a:spcAft>
                <a:spcPts val="0"/>
              </a:spcAft>
              <a:buNone/>
            </a:pPr>
            <a:r>
              <a:rPr lang="en-GB" sz="2000" dirty="0" err="1">
                <a:solidFill>
                  <a:schemeClr val="tx1">
                    <a:lumMod val="50000"/>
                  </a:schemeClr>
                </a:solidFill>
              </a:rPr>
              <a:t>DataCite</a:t>
            </a:r>
            <a:r>
              <a:rPr lang="en-GB" sz="2000" dirty="0">
                <a:solidFill>
                  <a:schemeClr val="tx1">
                    <a:lumMod val="50000"/>
                  </a:schemeClr>
                </a:solidFill>
              </a:rPr>
              <a:t>: global non-profit organisation that provides Digital Object Identifier (DOI) for research data </a:t>
            </a:r>
            <a:endParaRPr sz="2000" dirty="0">
              <a:solidFill>
                <a:schemeClr val="tx1">
                  <a:lumMod val="50000"/>
                </a:schemeClr>
              </a:solidFill>
            </a:endParaRPr>
          </a:p>
          <a:p>
            <a:pPr marL="0" lvl="0" indent="0" algn="l" rtl="0">
              <a:spcBef>
                <a:spcPts val="0"/>
              </a:spcBef>
              <a:spcAft>
                <a:spcPts val="0"/>
              </a:spcAft>
              <a:buNone/>
            </a:pPr>
            <a:r>
              <a:rPr lang="en-GB" sz="2000" dirty="0">
                <a:solidFill>
                  <a:schemeClr val="tx1">
                    <a:lumMod val="50000"/>
                  </a:schemeClr>
                </a:solidFill>
              </a:rPr>
              <a:t> </a:t>
            </a:r>
            <a:endParaRPr sz="2000" dirty="0">
              <a:solidFill>
                <a:schemeClr val="tx1">
                  <a:lumMod val="50000"/>
                </a:schemeClr>
              </a:solidFill>
            </a:endParaRPr>
          </a:p>
          <a:p>
            <a:pPr marL="0" lvl="0" indent="0" algn="l" rtl="0">
              <a:spcBef>
                <a:spcPts val="0"/>
              </a:spcBef>
              <a:spcAft>
                <a:spcPts val="0"/>
              </a:spcAft>
              <a:buNone/>
            </a:pPr>
            <a:r>
              <a:rPr lang="en-GB" sz="2000" dirty="0" err="1">
                <a:solidFill>
                  <a:schemeClr val="tx1">
                    <a:lumMod val="50000"/>
                  </a:schemeClr>
                </a:solidFill>
              </a:rPr>
              <a:t>DataCite</a:t>
            </a:r>
            <a:r>
              <a:rPr lang="en-GB" sz="2000" dirty="0">
                <a:solidFill>
                  <a:schemeClr val="tx1">
                    <a:lumMod val="50000"/>
                  </a:schemeClr>
                </a:solidFill>
              </a:rPr>
              <a:t> DOI: </a:t>
            </a:r>
            <a:endParaRPr sz="2000" dirty="0">
              <a:solidFill>
                <a:schemeClr val="tx1">
                  <a:lumMod val="50000"/>
                </a:schemeClr>
              </a:solidFill>
            </a:endParaRPr>
          </a:p>
          <a:p>
            <a:pPr marL="444500" lvl="0" indent="-342900" algn="l" rtl="0">
              <a:spcBef>
                <a:spcPts val="0"/>
              </a:spcBef>
              <a:spcAft>
                <a:spcPts val="0"/>
              </a:spcAft>
              <a:buSzPts val="2000"/>
              <a:buFont typeface="Symbol" pitchFamily="2" charset="2"/>
              <a:buChar char="-"/>
            </a:pPr>
            <a:r>
              <a:rPr lang="en-GB" sz="2000" dirty="0">
                <a:solidFill>
                  <a:schemeClr val="tx1">
                    <a:lumMod val="50000"/>
                  </a:schemeClr>
                </a:solidFill>
              </a:rPr>
              <a:t>Persistent and unique identifier for research data</a:t>
            </a:r>
            <a:endParaRPr sz="2000" dirty="0">
              <a:solidFill>
                <a:schemeClr val="tx1">
                  <a:lumMod val="50000"/>
                </a:schemeClr>
              </a:solidFill>
            </a:endParaRPr>
          </a:p>
          <a:p>
            <a:pPr marL="444500" lvl="0" indent="-342900" algn="l" rtl="0">
              <a:spcBef>
                <a:spcPts val="0"/>
              </a:spcBef>
              <a:spcAft>
                <a:spcPts val="0"/>
              </a:spcAft>
              <a:buSzPts val="2000"/>
              <a:buFont typeface="Symbol" pitchFamily="2" charset="2"/>
              <a:buChar char="-"/>
            </a:pPr>
            <a:r>
              <a:rPr lang="en-GB" sz="2000" dirty="0">
                <a:solidFill>
                  <a:schemeClr val="tx1">
                    <a:lumMod val="50000"/>
                  </a:schemeClr>
                </a:solidFill>
              </a:rPr>
              <a:t>Resolves directly to a landing page which displays the metadata and download instructions </a:t>
            </a:r>
            <a:endParaRPr sz="2000" dirty="0">
              <a:solidFill>
                <a:schemeClr val="tx1">
                  <a:lumMod val="50000"/>
                </a:schemeClr>
              </a:solidFill>
            </a:endParaRPr>
          </a:p>
          <a:p>
            <a:pPr marL="444500" lvl="0" indent="-342900" algn="l" rtl="0">
              <a:spcBef>
                <a:spcPts val="0"/>
              </a:spcBef>
              <a:spcAft>
                <a:spcPts val="0"/>
              </a:spcAft>
              <a:buSzPts val="2000"/>
              <a:buFont typeface="Symbol" pitchFamily="2" charset="2"/>
              <a:buChar char="-"/>
            </a:pPr>
            <a:r>
              <a:rPr lang="en-GB" sz="2000" dirty="0">
                <a:solidFill>
                  <a:schemeClr val="tx1">
                    <a:lumMod val="50000"/>
                  </a:schemeClr>
                </a:solidFill>
              </a:rPr>
              <a:t>Easy to cite, e.g. </a:t>
            </a:r>
            <a:r>
              <a:rPr lang="en-GB" sz="2000" u="sng" dirty="0">
                <a:solidFill>
                  <a:schemeClr val="tx1">
                    <a:lumMod val="50000"/>
                  </a:schemeClr>
                </a:solidFill>
                <a:hlinkClick r:id="rId3">
                  <a:extLst>
                    <a:ext uri="{A12FA001-AC4F-418D-AE19-62706E023703}">
                      <ahyp:hlinkClr xmlns:ahyp="http://schemas.microsoft.com/office/drawing/2018/hyperlinkcolor" val="tx"/>
                    </a:ext>
                  </a:extLst>
                </a:hlinkClick>
              </a:rPr>
              <a:t>https://doi.org/10.1594/WDCC/CMAQ_CCLM_HZG_2008</a:t>
            </a:r>
            <a:r>
              <a:rPr lang="en-GB" sz="2000" dirty="0">
                <a:solidFill>
                  <a:schemeClr val="tx1">
                    <a:lumMod val="50000"/>
                  </a:schemeClr>
                </a:solidFill>
              </a:rPr>
              <a:t> </a:t>
            </a:r>
            <a:endParaRPr sz="2000" dirty="0">
              <a:solidFill>
                <a:schemeClr val="tx1">
                  <a:lumMod val="50000"/>
                </a:schemeClr>
              </a:solidFill>
            </a:endParaRPr>
          </a:p>
          <a:p>
            <a:pPr marL="444500" lvl="0" indent="-342900" algn="l" rtl="0">
              <a:spcBef>
                <a:spcPts val="0"/>
              </a:spcBef>
              <a:spcAft>
                <a:spcPts val="0"/>
              </a:spcAft>
              <a:buSzPts val="2000"/>
              <a:buFont typeface="Symbol" pitchFamily="2" charset="2"/>
              <a:buChar char="-"/>
            </a:pPr>
            <a:r>
              <a:rPr lang="en-GB" sz="2000" dirty="0">
                <a:solidFill>
                  <a:schemeClr val="tx1">
                    <a:lumMod val="50000"/>
                  </a:schemeClr>
                </a:solidFill>
              </a:rPr>
              <a:t>Enables machine readability (link and metadata)</a:t>
            </a:r>
            <a:endParaRPr sz="2000" dirty="0">
              <a:solidFill>
                <a:schemeClr val="tx1">
                  <a:lumMod val="50000"/>
                </a:schemeClr>
              </a:solidFill>
            </a:endParaRPr>
          </a:p>
          <a:p>
            <a:pPr marL="457200" lvl="0" indent="0" algn="l" rtl="0">
              <a:spcBef>
                <a:spcPts val="0"/>
              </a:spcBef>
              <a:spcAft>
                <a:spcPts val="0"/>
              </a:spcAft>
              <a:buNone/>
            </a:pPr>
            <a:endParaRPr sz="2000" dirty="0">
              <a:solidFill>
                <a:schemeClr val="tx1">
                  <a:lumMod val="50000"/>
                </a:schemeClr>
              </a:solidFill>
            </a:endParaRPr>
          </a:p>
        </p:txBody>
      </p:sp>
      <p:pic>
        <p:nvPicPr>
          <p:cNvPr id="7" name="Google Shape;133;p21">
            <a:extLst>
              <a:ext uri="{FF2B5EF4-FFF2-40B4-BE49-F238E27FC236}">
                <a16:creationId xmlns:a16="http://schemas.microsoft.com/office/drawing/2014/main" id="{021AE0C9-A9CA-1440-915B-38EA282F9646}"/>
              </a:ext>
            </a:extLst>
          </p:cNvPr>
          <p:cNvPicPr preferRelativeResize="0"/>
          <p:nvPr/>
        </p:nvPicPr>
        <p:blipFill>
          <a:blip r:embed="rId4">
            <a:alphaModFix/>
          </a:blip>
          <a:stretch>
            <a:fillRect/>
          </a:stretch>
        </p:blipFill>
        <p:spPr>
          <a:xfrm>
            <a:off x="404334" y="931360"/>
            <a:ext cx="818900" cy="796150"/>
          </a:xfrm>
          <a:prstGeom prst="rect">
            <a:avLst/>
          </a:prstGeom>
          <a:noFill/>
          <a:ln>
            <a:noFill/>
          </a:ln>
        </p:spPr>
      </p:pic>
      <p:pic>
        <p:nvPicPr>
          <p:cNvPr id="8" name="Google Shape;134;p21">
            <a:extLst>
              <a:ext uri="{FF2B5EF4-FFF2-40B4-BE49-F238E27FC236}">
                <a16:creationId xmlns:a16="http://schemas.microsoft.com/office/drawing/2014/main" id="{82812AAA-D5E5-4E43-A5AA-F7B911B87742}"/>
              </a:ext>
            </a:extLst>
          </p:cNvPr>
          <p:cNvPicPr preferRelativeResize="0"/>
          <p:nvPr/>
        </p:nvPicPr>
        <p:blipFill>
          <a:blip r:embed="rId5">
            <a:alphaModFix/>
          </a:blip>
          <a:stretch>
            <a:fillRect/>
          </a:stretch>
        </p:blipFill>
        <p:spPr>
          <a:xfrm>
            <a:off x="292468" y="1769720"/>
            <a:ext cx="1129008" cy="740724"/>
          </a:xfrm>
          <a:prstGeom prst="rect">
            <a:avLst/>
          </a:prstGeom>
          <a:noFill/>
          <a:ln>
            <a:noFill/>
          </a:ln>
        </p:spPr>
      </p:pic>
      <p:pic>
        <p:nvPicPr>
          <p:cNvPr id="9" name="Google Shape;135;p21">
            <a:extLst>
              <a:ext uri="{FF2B5EF4-FFF2-40B4-BE49-F238E27FC236}">
                <a16:creationId xmlns:a16="http://schemas.microsoft.com/office/drawing/2014/main" id="{9674F788-817C-5840-85E6-9A15425E522A}"/>
              </a:ext>
            </a:extLst>
          </p:cNvPr>
          <p:cNvPicPr preferRelativeResize="0"/>
          <p:nvPr/>
        </p:nvPicPr>
        <p:blipFill>
          <a:blip r:embed="rId5">
            <a:alphaModFix/>
          </a:blip>
          <a:stretch>
            <a:fillRect/>
          </a:stretch>
        </p:blipFill>
        <p:spPr>
          <a:xfrm>
            <a:off x="0" y="2926413"/>
            <a:ext cx="939361" cy="686700"/>
          </a:xfrm>
          <a:prstGeom prst="rect">
            <a:avLst/>
          </a:prstGeom>
          <a:noFill/>
          <a:ln>
            <a:noFill/>
          </a:ln>
        </p:spPr>
      </p:pic>
      <p:sp>
        <p:nvSpPr>
          <p:cNvPr id="10" name="Google Shape;100;p19">
            <a:extLst>
              <a:ext uri="{FF2B5EF4-FFF2-40B4-BE49-F238E27FC236}">
                <a16:creationId xmlns:a16="http://schemas.microsoft.com/office/drawing/2014/main" id="{7091C59E-CB7B-6040-9ADD-44F9C04C6A8D}"/>
              </a:ext>
            </a:extLst>
          </p:cNvPr>
          <p:cNvSpPr txBox="1">
            <a:spLocks/>
          </p:cNvSpPr>
          <p:nvPr/>
        </p:nvSpPr>
        <p:spPr>
          <a:xfrm>
            <a:off x="199697" y="83865"/>
            <a:ext cx="7763528" cy="68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13000"/>
              </a:lnSpc>
              <a:spcBef>
                <a:spcPts val="0"/>
              </a:spcBef>
              <a:spcAft>
                <a:spcPts val="0"/>
              </a:spcAft>
              <a:buClr>
                <a:srgbClr val="000000"/>
              </a:buClr>
              <a:buSzPts val="2400"/>
              <a:buFont typeface="Arial"/>
              <a:buNone/>
              <a:defRPr sz="2400" b="1" i="0" u="none" strike="noStrike" cap="none">
                <a:solidFill>
                  <a:srgbClr val="005191"/>
                </a:solidFill>
                <a:latin typeface="Arial"/>
                <a:ea typeface="Arial"/>
                <a:cs typeface="Arial"/>
                <a:sym typeface="Arial"/>
              </a:defRPr>
            </a:lvl1pPr>
            <a:lvl2pPr marR="0" lvl="1"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GB"/>
              <a:t>Persistent Identifiers (PIDs) for Data: DOI</a:t>
            </a:r>
          </a:p>
        </p:txBody>
      </p:sp>
      <p:pic>
        <p:nvPicPr>
          <p:cNvPr id="11" name="Google Shape;133;p21">
            <a:extLst>
              <a:ext uri="{FF2B5EF4-FFF2-40B4-BE49-F238E27FC236}">
                <a16:creationId xmlns:a16="http://schemas.microsoft.com/office/drawing/2014/main" id="{8C4B1E87-2B96-2749-A60C-95791A57B74C}"/>
              </a:ext>
            </a:extLst>
          </p:cNvPr>
          <p:cNvPicPr preferRelativeResize="0"/>
          <p:nvPr/>
        </p:nvPicPr>
        <p:blipFill>
          <a:blip r:embed="rId4">
            <a:alphaModFix/>
          </a:blip>
          <a:stretch>
            <a:fillRect/>
          </a:stretch>
        </p:blipFill>
        <p:spPr>
          <a:xfrm>
            <a:off x="922494" y="2926079"/>
            <a:ext cx="681863" cy="657940"/>
          </a:xfrm>
          <a:prstGeom prst="rect">
            <a:avLst/>
          </a:prstGeom>
          <a:noFill/>
          <a:ln>
            <a:noFill/>
          </a:ln>
        </p:spPr>
      </p:pic>
    </p:spTree>
    <p:extLst>
      <p:ext uri="{BB962C8B-B14F-4D97-AF65-F5344CB8AC3E}">
        <p14:creationId xmlns:p14="http://schemas.microsoft.com/office/powerpoint/2010/main" val="55316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p:nvPr/>
        </p:nvSpPr>
        <p:spPr>
          <a:xfrm>
            <a:off x="327882" y="1842146"/>
            <a:ext cx="8621700" cy="3006600"/>
          </a:xfrm>
          <a:prstGeom prst="rect">
            <a:avLst/>
          </a:prstGeom>
          <a:solidFill>
            <a:srgbClr val="ECECEC">
              <a:alpha val="5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hteck 1">
            <a:extLst>
              <a:ext uri="{FF2B5EF4-FFF2-40B4-BE49-F238E27FC236}">
                <a16:creationId xmlns:a16="http://schemas.microsoft.com/office/drawing/2014/main" id="{BFE669AE-0FE9-7C44-A36A-224D3D02CAB4}"/>
              </a:ext>
            </a:extLst>
          </p:cNvPr>
          <p:cNvSpPr/>
          <p:nvPr/>
        </p:nvSpPr>
        <p:spPr>
          <a:xfrm>
            <a:off x="226243" y="2234152"/>
            <a:ext cx="8738648" cy="2875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Google Shape;142;p22"/>
          <p:cNvSpPr txBox="1"/>
          <p:nvPr/>
        </p:nvSpPr>
        <p:spPr>
          <a:xfrm>
            <a:off x="227850" y="858300"/>
            <a:ext cx="8792100" cy="1174800"/>
          </a:xfrm>
          <a:prstGeom prst="rect">
            <a:avLst/>
          </a:prstGeom>
          <a:noFill/>
          <a:ln>
            <a:noFill/>
          </a:ln>
        </p:spPr>
        <p:txBody>
          <a:bodyPr spcFirstLastPara="1" wrap="square" lIns="0" tIns="0" rIns="0" bIns="0" anchor="t" anchorCtr="0">
            <a:noAutofit/>
          </a:bodyPr>
          <a:lstStyle/>
          <a:p>
            <a:pPr marL="457200" lvl="0" indent="-342900" algn="l" rtl="0">
              <a:lnSpc>
                <a:spcPct val="105000"/>
              </a:lnSpc>
              <a:spcBef>
                <a:spcPts val="600"/>
              </a:spcBef>
              <a:spcAft>
                <a:spcPts val="0"/>
              </a:spcAft>
              <a:buClr>
                <a:schemeClr val="dk1"/>
              </a:buClr>
              <a:buSzPts val="1800"/>
              <a:buChar char="○"/>
            </a:pPr>
            <a:r>
              <a:rPr lang="en-GB" sz="1800" dirty="0">
                <a:solidFill>
                  <a:schemeClr val="tx1">
                    <a:lumMod val="50000"/>
                  </a:schemeClr>
                </a:solidFill>
              </a:rPr>
              <a:t>CF most widely used </a:t>
            </a:r>
            <a:r>
              <a:rPr lang="en-GB" sz="1800" i="1" dirty="0">
                <a:solidFill>
                  <a:schemeClr val="tx1">
                    <a:lumMod val="50000"/>
                  </a:schemeClr>
                </a:solidFill>
              </a:rPr>
              <a:t>data standard</a:t>
            </a:r>
            <a:r>
              <a:rPr lang="en-GB" sz="1800" dirty="0">
                <a:solidFill>
                  <a:schemeClr val="tx1">
                    <a:lumMod val="50000"/>
                  </a:schemeClr>
                </a:solidFill>
              </a:rPr>
              <a:t> for earth science data (first released in 2003).</a:t>
            </a:r>
            <a:endParaRPr sz="1800" dirty="0">
              <a:solidFill>
                <a:schemeClr val="tx1">
                  <a:lumMod val="50000"/>
                </a:schemeClr>
              </a:solidFill>
            </a:endParaRPr>
          </a:p>
          <a:p>
            <a:pPr marL="457200" lvl="0" indent="-342900" algn="l" rtl="0">
              <a:lnSpc>
                <a:spcPct val="105000"/>
              </a:lnSpc>
              <a:spcBef>
                <a:spcPts val="600"/>
              </a:spcBef>
              <a:spcAft>
                <a:spcPts val="0"/>
              </a:spcAft>
              <a:buClr>
                <a:schemeClr val="dk1"/>
              </a:buClr>
              <a:buSzPts val="1800"/>
              <a:buChar char="○"/>
            </a:pPr>
            <a:r>
              <a:rPr lang="en-GB" sz="1800" dirty="0">
                <a:solidFill>
                  <a:schemeClr val="tx1">
                    <a:lumMod val="50000"/>
                  </a:schemeClr>
                </a:solidFill>
              </a:rPr>
              <a:t>CF targets interoperability &amp; reusability of information stored in </a:t>
            </a:r>
            <a:r>
              <a:rPr lang="en-GB" sz="1800" i="1" dirty="0" err="1">
                <a:solidFill>
                  <a:schemeClr val="tx1">
                    <a:lumMod val="50000"/>
                  </a:schemeClr>
                </a:solidFill>
              </a:rPr>
              <a:t>netCDF*</a:t>
            </a:r>
            <a:r>
              <a:rPr lang="en-GB" sz="1800" i="1" dirty="0">
                <a:solidFill>
                  <a:schemeClr val="tx1">
                    <a:lumMod val="50000"/>
                  </a:schemeClr>
                </a:solidFill>
              </a:rPr>
              <a:t> data files</a:t>
            </a:r>
          </a:p>
          <a:p>
            <a:pPr marL="457200" lvl="0" indent="-342900" algn="l" rtl="0">
              <a:lnSpc>
                <a:spcPct val="105000"/>
              </a:lnSpc>
              <a:spcBef>
                <a:spcPts val="600"/>
              </a:spcBef>
              <a:spcAft>
                <a:spcPts val="0"/>
              </a:spcAft>
              <a:buClr>
                <a:schemeClr val="dk1"/>
              </a:buClr>
              <a:buSzPts val="1800"/>
              <a:buChar char="○"/>
            </a:pPr>
            <a:r>
              <a:rPr lang="en-GB" sz="1800" dirty="0">
                <a:solidFill>
                  <a:schemeClr val="tx1">
                    <a:lumMod val="50000"/>
                  </a:schemeClr>
                </a:solidFill>
              </a:rPr>
              <a:t>CF-netCDF: CF-compliant netCDF file using CVs &amp; other self-describing metadata</a:t>
            </a:r>
            <a:br>
              <a:rPr lang="en-GB" sz="1800" dirty="0">
                <a:solidFill>
                  <a:schemeClr val="tx1">
                    <a:lumMod val="50000"/>
                  </a:schemeClr>
                </a:solidFill>
              </a:rPr>
            </a:br>
            <a:endParaRPr sz="2000" dirty="0">
              <a:solidFill>
                <a:schemeClr val="tx1">
                  <a:lumMod val="75000"/>
                </a:schemeClr>
              </a:solidFill>
            </a:endParaRPr>
          </a:p>
        </p:txBody>
      </p:sp>
      <p:grpSp>
        <p:nvGrpSpPr>
          <p:cNvPr id="144" name="Google Shape;144;p22"/>
          <p:cNvGrpSpPr/>
          <p:nvPr/>
        </p:nvGrpSpPr>
        <p:grpSpPr>
          <a:xfrm>
            <a:off x="791936" y="2730902"/>
            <a:ext cx="5428884" cy="2116359"/>
            <a:chOff x="791936" y="2241488"/>
            <a:chExt cx="5428884" cy="2116359"/>
          </a:xfrm>
        </p:grpSpPr>
        <p:sp>
          <p:nvSpPr>
            <p:cNvPr id="145" name="Google Shape;145;p22"/>
            <p:cNvSpPr txBox="1"/>
            <p:nvPr/>
          </p:nvSpPr>
          <p:spPr>
            <a:xfrm>
              <a:off x="5392193" y="3790687"/>
              <a:ext cx="381900" cy="113400"/>
            </a:xfrm>
            <a:prstGeom prst="rect">
              <a:avLst/>
            </a:prstGeom>
            <a:solidFill>
              <a:schemeClr val="lt1"/>
            </a:solidFill>
            <a:ln>
              <a:noFill/>
            </a:ln>
          </p:spPr>
          <p:txBody>
            <a:bodyPr spcFirstLastPara="1" wrap="square" lIns="0" tIns="0" rIns="0" bIns="0" anchor="t" anchorCtr="0">
              <a:noAutofit/>
            </a:bodyPr>
            <a:lstStyle/>
            <a:p>
              <a:pPr marL="0" lvl="0" indent="0" algn="l" rtl="0">
                <a:spcBef>
                  <a:spcPts val="0"/>
                </a:spcBef>
                <a:spcAft>
                  <a:spcPts val="0"/>
                </a:spcAft>
                <a:buNone/>
              </a:pPr>
              <a:r>
                <a:rPr lang="en-GB" sz="700"/>
                <a:t>time (t)</a:t>
              </a:r>
              <a:endParaRPr sz="700">
                <a:solidFill>
                  <a:srgbClr val="434343"/>
                </a:solidFill>
              </a:endParaRPr>
            </a:p>
          </p:txBody>
        </p:sp>
        <p:pic>
          <p:nvPicPr>
            <p:cNvPr id="146" name="Google Shape;146;p22"/>
            <p:cNvPicPr preferRelativeResize="0"/>
            <p:nvPr/>
          </p:nvPicPr>
          <p:blipFill rotWithShape="1">
            <a:blip r:embed="rId3">
              <a:alphaModFix/>
            </a:blip>
            <a:srcRect l="74936" t="28021"/>
            <a:stretch/>
          </p:blipFill>
          <p:spPr>
            <a:xfrm>
              <a:off x="5088870" y="3079825"/>
              <a:ext cx="989075" cy="869900"/>
            </a:xfrm>
            <a:prstGeom prst="rect">
              <a:avLst/>
            </a:prstGeom>
            <a:noFill/>
            <a:ln>
              <a:noFill/>
            </a:ln>
          </p:spPr>
        </p:pic>
        <p:grpSp>
          <p:nvGrpSpPr>
            <p:cNvPr id="147" name="Google Shape;147;p22"/>
            <p:cNvGrpSpPr/>
            <p:nvPr/>
          </p:nvGrpSpPr>
          <p:grpSpPr>
            <a:xfrm>
              <a:off x="791936" y="2241488"/>
              <a:ext cx="5428884" cy="1723690"/>
              <a:chOff x="944336" y="2393888"/>
              <a:chExt cx="5428884" cy="1723690"/>
            </a:xfrm>
          </p:grpSpPr>
          <p:pic>
            <p:nvPicPr>
              <p:cNvPr id="148" name="Google Shape;148;p22"/>
              <p:cNvPicPr preferRelativeResize="0"/>
              <p:nvPr/>
            </p:nvPicPr>
            <p:blipFill rotWithShape="1">
              <a:blip r:embed="rId3">
                <a:alphaModFix/>
              </a:blip>
              <a:srcRect r="25211"/>
              <a:stretch/>
            </p:blipFill>
            <p:spPr>
              <a:xfrm>
                <a:off x="944336" y="2424793"/>
                <a:ext cx="3817215" cy="1677332"/>
              </a:xfrm>
              <a:prstGeom prst="rect">
                <a:avLst/>
              </a:prstGeom>
              <a:noFill/>
              <a:ln>
                <a:noFill/>
              </a:ln>
            </p:spPr>
          </p:pic>
          <p:sp>
            <p:nvSpPr>
              <p:cNvPr id="149" name="Google Shape;149;p22"/>
              <p:cNvSpPr txBox="1"/>
              <p:nvPr/>
            </p:nvSpPr>
            <p:spPr>
              <a:xfrm>
                <a:off x="1450198" y="2393888"/>
                <a:ext cx="9036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800"/>
                  <a:t>temperature</a:t>
                </a:r>
                <a:br>
                  <a:rPr lang="en-GB" sz="800"/>
                </a:br>
                <a:r>
                  <a:rPr lang="en-GB" sz="800"/>
                  <a:t>(x,y,t)</a:t>
                </a:r>
                <a:endParaRPr sz="800">
                  <a:solidFill>
                    <a:srgbClr val="434343"/>
                  </a:solidFill>
                </a:endParaRPr>
              </a:p>
            </p:txBody>
          </p:sp>
          <p:sp>
            <p:nvSpPr>
              <p:cNvPr id="150" name="Google Shape;150;p22"/>
              <p:cNvSpPr txBox="1"/>
              <p:nvPr/>
            </p:nvSpPr>
            <p:spPr>
              <a:xfrm>
                <a:off x="2937959" y="2416986"/>
                <a:ext cx="9036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800"/>
                  <a:t>pressure</a:t>
                </a:r>
                <a:endParaRPr sz="800"/>
              </a:p>
              <a:p>
                <a:pPr marL="0" lvl="0" indent="0" algn="ctr" rtl="0">
                  <a:lnSpc>
                    <a:spcPct val="70000"/>
                  </a:lnSpc>
                  <a:spcBef>
                    <a:spcPts val="0"/>
                  </a:spcBef>
                  <a:spcAft>
                    <a:spcPts val="0"/>
                  </a:spcAft>
                  <a:buNone/>
                </a:pPr>
                <a:r>
                  <a:rPr lang="en-GB" sz="800"/>
                  <a:t>(x,y,t)</a:t>
                </a:r>
                <a:endParaRPr sz="800">
                  <a:solidFill>
                    <a:srgbClr val="434343"/>
                  </a:solidFill>
                </a:endParaRPr>
              </a:p>
            </p:txBody>
          </p:sp>
          <p:sp>
            <p:nvSpPr>
              <p:cNvPr id="151" name="Google Shape;151;p22"/>
              <p:cNvSpPr txBox="1"/>
              <p:nvPr/>
            </p:nvSpPr>
            <p:spPr>
              <a:xfrm>
                <a:off x="3957398" y="2427198"/>
                <a:ext cx="4590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800"/>
                  <a:t>latitude</a:t>
                </a:r>
                <a:endParaRPr sz="800"/>
              </a:p>
              <a:p>
                <a:pPr marL="0" lvl="0" indent="0" algn="ctr" rtl="0">
                  <a:lnSpc>
                    <a:spcPct val="70000"/>
                  </a:lnSpc>
                  <a:spcBef>
                    <a:spcPts val="0"/>
                  </a:spcBef>
                  <a:spcAft>
                    <a:spcPts val="0"/>
                  </a:spcAft>
                  <a:buNone/>
                </a:pPr>
                <a:r>
                  <a:rPr lang="en-GB" sz="800"/>
                  <a:t>(x,y)</a:t>
                </a:r>
                <a:endParaRPr sz="800">
                  <a:solidFill>
                    <a:srgbClr val="434343"/>
                  </a:solidFill>
                </a:endParaRPr>
              </a:p>
            </p:txBody>
          </p:sp>
          <p:sp>
            <p:nvSpPr>
              <p:cNvPr id="152" name="Google Shape;152;p22"/>
              <p:cNvSpPr txBox="1"/>
              <p:nvPr/>
            </p:nvSpPr>
            <p:spPr>
              <a:xfrm>
                <a:off x="4413068" y="2421800"/>
                <a:ext cx="4590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800"/>
                  <a:t>longitude</a:t>
                </a:r>
                <a:endParaRPr sz="800"/>
              </a:p>
              <a:p>
                <a:pPr marL="0" lvl="0" indent="0" algn="ctr" rtl="0">
                  <a:lnSpc>
                    <a:spcPct val="70000"/>
                  </a:lnSpc>
                  <a:spcBef>
                    <a:spcPts val="0"/>
                  </a:spcBef>
                  <a:spcAft>
                    <a:spcPts val="0"/>
                  </a:spcAft>
                  <a:buNone/>
                </a:pPr>
                <a:r>
                  <a:rPr lang="en-GB" sz="800"/>
                  <a:t>(x,y)</a:t>
                </a:r>
                <a:endParaRPr sz="800">
                  <a:solidFill>
                    <a:srgbClr val="434343"/>
                  </a:solidFill>
                </a:endParaRPr>
              </a:p>
            </p:txBody>
          </p:sp>
          <p:sp>
            <p:nvSpPr>
              <p:cNvPr id="153" name="Google Shape;153;p22"/>
              <p:cNvSpPr txBox="1"/>
              <p:nvPr/>
            </p:nvSpPr>
            <p:spPr>
              <a:xfrm>
                <a:off x="5087116" y="3186741"/>
                <a:ext cx="4590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800"/>
                  <a:t>latitude</a:t>
                </a:r>
                <a:br>
                  <a:rPr lang="en-GB" sz="800"/>
                </a:br>
                <a:r>
                  <a:rPr lang="en-GB" sz="800"/>
                  <a:t>x</a:t>
                </a:r>
                <a:endParaRPr sz="800">
                  <a:solidFill>
                    <a:srgbClr val="434343"/>
                  </a:solidFill>
                </a:endParaRPr>
              </a:p>
            </p:txBody>
          </p:sp>
          <p:sp>
            <p:nvSpPr>
              <p:cNvPr id="154" name="Google Shape;154;p22"/>
              <p:cNvSpPr txBox="1"/>
              <p:nvPr/>
            </p:nvSpPr>
            <p:spPr>
              <a:xfrm>
                <a:off x="5390345" y="3502638"/>
                <a:ext cx="4590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800"/>
                  <a:t>longitude</a:t>
                </a:r>
                <a:br>
                  <a:rPr lang="en-GB" sz="800"/>
                </a:br>
                <a:r>
                  <a:rPr lang="en-GB" sz="800"/>
                  <a:t>y</a:t>
                </a:r>
                <a:endParaRPr sz="800">
                  <a:solidFill>
                    <a:srgbClr val="434343"/>
                  </a:solidFill>
                </a:endParaRPr>
              </a:p>
            </p:txBody>
          </p:sp>
          <p:sp>
            <p:nvSpPr>
              <p:cNvPr id="155" name="Google Shape;155;p22"/>
              <p:cNvSpPr txBox="1"/>
              <p:nvPr/>
            </p:nvSpPr>
            <p:spPr>
              <a:xfrm>
                <a:off x="5914220" y="3836863"/>
                <a:ext cx="4590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800"/>
                  <a:t>time</a:t>
                </a:r>
                <a:br>
                  <a:rPr lang="en-GB" sz="800"/>
                </a:br>
                <a:r>
                  <a:rPr lang="en-GB" sz="800"/>
                  <a:t>t</a:t>
                </a:r>
                <a:endParaRPr sz="800">
                  <a:solidFill>
                    <a:srgbClr val="434343"/>
                  </a:solidFill>
                </a:endParaRPr>
              </a:p>
            </p:txBody>
          </p:sp>
          <p:sp>
            <p:nvSpPr>
              <p:cNvPr id="156" name="Google Shape;156;p22"/>
              <p:cNvSpPr txBox="1"/>
              <p:nvPr/>
            </p:nvSpPr>
            <p:spPr>
              <a:xfrm>
                <a:off x="4834914" y="3087317"/>
                <a:ext cx="2424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800"/>
                  <a:t>time</a:t>
                </a:r>
                <a:endParaRPr sz="800"/>
              </a:p>
              <a:p>
                <a:pPr marL="0" lvl="0" indent="0" algn="ctr" rtl="0">
                  <a:lnSpc>
                    <a:spcPct val="70000"/>
                  </a:lnSpc>
                  <a:spcBef>
                    <a:spcPts val="0"/>
                  </a:spcBef>
                  <a:spcAft>
                    <a:spcPts val="0"/>
                  </a:spcAft>
                  <a:buNone/>
                </a:pPr>
                <a:r>
                  <a:rPr lang="en-GB" sz="800"/>
                  <a:t>(t)</a:t>
                </a:r>
                <a:endParaRPr sz="800">
                  <a:solidFill>
                    <a:srgbClr val="434343"/>
                  </a:solidFill>
                </a:endParaRPr>
              </a:p>
            </p:txBody>
          </p:sp>
          <p:sp>
            <p:nvSpPr>
              <p:cNvPr id="157" name="Google Shape;157;p22"/>
              <p:cNvSpPr txBox="1"/>
              <p:nvPr/>
            </p:nvSpPr>
            <p:spPr>
              <a:xfrm>
                <a:off x="5652295" y="3232225"/>
                <a:ext cx="6009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br>
                  <a:rPr lang="en-GB" sz="700"/>
                </a:br>
                <a:endParaRPr sz="700">
                  <a:solidFill>
                    <a:srgbClr val="434343"/>
                  </a:solidFill>
                </a:endParaRPr>
              </a:p>
            </p:txBody>
          </p:sp>
          <p:pic>
            <p:nvPicPr>
              <p:cNvPr id="158" name="Google Shape;158;p22"/>
              <p:cNvPicPr preferRelativeResize="0"/>
              <p:nvPr/>
            </p:nvPicPr>
            <p:blipFill>
              <a:blip r:embed="rId4">
                <a:alphaModFix/>
              </a:blip>
              <a:stretch>
                <a:fillRect/>
              </a:stretch>
            </p:blipFill>
            <p:spPr>
              <a:xfrm>
                <a:off x="4399865" y="3397889"/>
                <a:ext cx="541783" cy="719689"/>
              </a:xfrm>
              <a:prstGeom prst="rect">
                <a:avLst/>
              </a:prstGeom>
              <a:noFill/>
              <a:ln>
                <a:noFill/>
              </a:ln>
            </p:spPr>
          </p:pic>
          <p:pic>
            <p:nvPicPr>
              <p:cNvPr id="159" name="Google Shape;159;p22"/>
              <p:cNvPicPr preferRelativeResize="0"/>
              <p:nvPr/>
            </p:nvPicPr>
            <p:blipFill rotWithShape="1">
              <a:blip r:embed="rId4">
                <a:alphaModFix/>
              </a:blip>
              <a:srcRect l="49277"/>
              <a:stretch/>
            </p:blipFill>
            <p:spPr>
              <a:xfrm>
                <a:off x="4806047" y="3249504"/>
                <a:ext cx="274804" cy="719689"/>
              </a:xfrm>
              <a:prstGeom prst="rect">
                <a:avLst/>
              </a:prstGeom>
              <a:noFill/>
              <a:ln>
                <a:noFill/>
              </a:ln>
            </p:spPr>
          </p:pic>
        </p:grpSp>
        <p:sp>
          <p:nvSpPr>
            <p:cNvPr id="160" name="Google Shape;160;p22"/>
            <p:cNvSpPr txBox="1"/>
            <p:nvPr/>
          </p:nvSpPr>
          <p:spPr>
            <a:xfrm>
              <a:off x="3617403" y="4103957"/>
              <a:ext cx="9036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1200" b="1"/>
                <a:t>Coordinate Variables</a:t>
              </a:r>
              <a:endParaRPr sz="1200" b="1">
                <a:solidFill>
                  <a:srgbClr val="434343"/>
                </a:solidFill>
              </a:endParaRPr>
            </a:p>
          </p:txBody>
        </p:sp>
        <p:sp>
          <p:nvSpPr>
            <p:cNvPr id="161" name="Google Shape;161;p22"/>
            <p:cNvSpPr txBox="1"/>
            <p:nvPr/>
          </p:nvSpPr>
          <p:spPr>
            <a:xfrm>
              <a:off x="5114188" y="4104391"/>
              <a:ext cx="9036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1200" b="1"/>
                <a:t>Dimensions</a:t>
              </a:r>
              <a:endParaRPr sz="1200" b="1"/>
            </a:p>
          </p:txBody>
        </p:sp>
        <p:sp>
          <p:nvSpPr>
            <p:cNvPr id="162" name="Google Shape;162;p22"/>
            <p:cNvSpPr txBox="1"/>
            <p:nvPr/>
          </p:nvSpPr>
          <p:spPr>
            <a:xfrm>
              <a:off x="1549660" y="4138247"/>
              <a:ext cx="9036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1200" b="1"/>
                <a:t>Data Variables</a:t>
              </a:r>
              <a:endParaRPr sz="1200" b="1">
                <a:solidFill>
                  <a:srgbClr val="434343"/>
                </a:solidFill>
              </a:endParaRPr>
            </a:p>
          </p:txBody>
        </p:sp>
      </p:grpSp>
      <p:sp>
        <p:nvSpPr>
          <p:cNvPr id="166" name="Google Shape;166;p22"/>
          <p:cNvSpPr txBox="1"/>
          <p:nvPr/>
        </p:nvSpPr>
        <p:spPr>
          <a:xfrm>
            <a:off x="914311" y="2290500"/>
            <a:ext cx="4274974"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solidFill>
                  <a:schemeClr val="tx1">
                    <a:lumMod val="50000"/>
                  </a:schemeClr>
                </a:solidFill>
                <a:highlight>
                  <a:srgbClr val="FFFFFF"/>
                </a:highlight>
              </a:rPr>
              <a:t>A </a:t>
            </a:r>
            <a:r>
              <a:rPr lang="en-GB" sz="1200" b="1" dirty="0" err="1">
                <a:solidFill>
                  <a:schemeClr val="tx1">
                    <a:lumMod val="50000"/>
                  </a:schemeClr>
                </a:solidFill>
                <a:highlight>
                  <a:srgbClr val="FFFFFF"/>
                </a:highlight>
              </a:rPr>
              <a:t>NetCDF</a:t>
            </a:r>
            <a:r>
              <a:rPr lang="en-GB" sz="1200" b="1" dirty="0">
                <a:solidFill>
                  <a:schemeClr val="tx1">
                    <a:lumMod val="50000"/>
                  </a:schemeClr>
                </a:solidFill>
                <a:highlight>
                  <a:srgbClr val="FFFFFF"/>
                </a:highlight>
              </a:rPr>
              <a:t> file has dimensions, variables, and attributes.</a:t>
            </a:r>
            <a:endParaRPr sz="1200" b="1" dirty="0">
              <a:solidFill>
                <a:schemeClr val="tx1">
                  <a:lumMod val="50000"/>
                </a:schemeClr>
              </a:solidFill>
            </a:endParaRPr>
          </a:p>
        </p:txBody>
      </p:sp>
      <p:sp>
        <p:nvSpPr>
          <p:cNvPr id="31" name="Google Shape;100;p19">
            <a:extLst>
              <a:ext uri="{FF2B5EF4-FFF2-40B4-BE49-F238E27FC236}">
                <a16:creationId xmlns:a16="http://schemas.microsoft.com/office/drawing/2014/main" id="{3E86AF27-2B97-3245-B783-56884320831C}"/>
              </a:ext>
            </a:extLst>
          </p:cNvPr>
          <p:cNvSpPr txBox="1">
            <a:spLocks/>
          </p:cNvSpPr>
          <p:nvPr/>
        </p:nvSpPr>
        <p:spPr>
          <a:xfrm>
            <a:off x="199697" y="83865"/>
            <a:ext cx="7763528" cy="686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13000"/>
              </a:lnSpc>
              <a:spcBef>
                <a:spcPts val="0"/>
              </a:spcBef>
              <a:spcAft>
                <a:spcPts val="0"/>
              </a:spcAft>
              <a:buClr>
                <a:srgbClr val="000000"/>
              </a:buClr>
              <a:buSzPts val="2400"/>
              <a:buFont typeface="Arial"/>
              <a:buNone/>
              <a:defRPr sz="2400" b="1" i="0" u="none" strike="noStrike" cap="none">
                <a:solidFill>
                  <a:srgbClr val="005191"/>
                </a:solidFill>
                <a:latin typeface="Arial"/>
                <a:ea typeface="Arial"/>
                <a:cs typeface="Arial"/>
                <a:sym typeface="Arial"/>
              </a:defRPr>
            </a:lvl1pPr>
            <a:lvl2pPr marR="0" lvl="1"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13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36363"/>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r>
              <a:rPr lang="en-GB"/>
              <a:t>Climate and Forecast (CF) Metadata Conventions</a:t>
            </a:r>
          </a:p>
        </p:txBody>
      </p:sp>
      <p:sp>
        <p:nvSpPr>
          <p:cNvPr id="3" name="Rechteck 2">
            <a:extLst>
              <a:ext uri="{FF2B5EF4-FFF2-40B4-BE49-F238E27FC236}">
                <a16:creationId xmlns:a16="http://schemas.microsoft.com/office/drawing/2014/main" id="{B3D89DC1-0B60-BF43-887F-5B57AF55DA4E}"/>
              </a:ext>
            </a:extLst>
          </p:cNvPr>
          <p:cNvSpPr/>
          <p:nvPr/>
        </p:nvSpPr>
        <p:spPr>
          <a:xfrm>
            <a:off x="344079" y="4883087"/>
            <a:ext cx="9488078" cy="272767"/>
          </a:xfrm>
          <a:prstGeom prst="rect">
            <a:avLst/>
          </a:prstGeom>
        </p:spPr>
        <p:txBody>
          <a:bodyPr wrap="square">
            <a:spAutoFit/>
          </a:bodyPr>
          <a:lstStyle/>
          <a:p>
            <a:pPr lvl="0">
              <a:lnSpc>
                <a:spcPct val="105000"/>
              </a:lnSpc>
              <a:spcBef>
                <a:spcPts val="600"/>
              </a:spcBef>
            </a:pPr>
            <a:r>
              <a:rPr lang="en-GB" sz="1200">
                <a:solidFill>
                  <a:schemeClr val="tx1">
                    <a:lumMod val="50000"/>
                  </a:schemeClr>
                </a:solidFill>
                <a:highlight>
                  <a:srgbClr val="FFFFFF"/>
                </a:highlight>
              </a:rPr>
              <a:t>*network Common Data Form: machine-independent binary data formats for array-oriented science data.</a:t>
            </a:r>
          </a:p>
        </p:txBody>
      </p:sp>
      <p:sp>
        <p:nvSpPr>
          <p:cNvPr id="27" name="Rechteck 26">
            <a:extLst>
              <a:ext uri="{FF2B5EF4-FFF2-40B4-BE49-F238E27FC236}">
                <a16:creationId xmlns:a16="http://schemas.microsoft.com/office/drawing/2014/main" id="{99C6BDBD-5109-C94F-82D2-10AF12C55AD7}"/>
              </a:ext>
            </a:extLst>
          </p:cNvPr>
          <p:cNvSpPr/>
          <p:nvPr/>
        </p:nvSpPr>
        <p:spPr>
          <a:xfrm>
            <a:off x="6278251" y="2716492"/>
            <a:ext cx="3282096" cy="1085297"/>
          </a:xfrm>
          <a:prstGeom prst="rect">
            <a:avLst/>
          </a:prstGeom>
        </p:spPr>
        <p:txBody>
          <a:bodyPr wrap="square">
            <a:spAutoFit/>
          </a:bodyPr>
          <a:lstStyle/>
          <a:p>
            <a:pPr lvl="0">
              <a:lnSpc>
                <a:spcPct val="105000"/>
              </a:lnSpc>
              <a:spcBef>
                <a:spcPts val="600"/>
              </a:spcBef>
            </a:pPr>
            <a:r>
              <a:rPr lang="en-GB" sz="1200">
                <a:solidFill>
                  <a:schemeClr val="tx1">
                    <a:lumMod val="50000"/>
                  </a:schemeClr>
                </a:solidFill>
                <a:highlight>
                  <a:srgbClr val="FFFFFF"/>
                </a:highlight>
              </a:rPr>
              <a:t>Metadata for</a:t>
            </a:r>
          </a:p>
          <a:p>
            <a:pPr lvl="0">
              <a:lnSpc>
                <a:spcPct val="105000"/>
              </a:lnSpc>
              <a:spcBef>
                <a:spcPts val="600"/>
              </a:spcBef>
            </a:pPr>
            <a:r>
              <a:rPr lang="en-GB" sz="1200">
                <a:solidFill>
                  <a:schemeClr val="tx1">
                    <a:lumMod val="50000"/>
                  </a:schemeClr>
                </a:solidFill>
                <a:highlight>
                  <a:srgbClr val="FFFFFF"/>
                </a:highlight>
              </a:rPr>
              <a:t>– Variables</a:t>
            </a:r>
          </a:p>
          <a:p>
            <a:pPr lvl="0">
              <a:lnSpc>
                <a:spcPct val="105000"/>
              </a:lnSpc>
              <a:spcBef>
                <a:spcPts val="600"/>
              </a:spcBef>
            </a:pPr>
            <a:r>
              <a:rPr lang="en-GB" sz="1200">
                <a:solidFill>
                  <a:schemeClr val="tx1">
                    <a:lumMod val="50000"/>
                  </a:schemeClr>
                </a:solidFill>
                <a:highlight>
                  <a:srgbClr val="FFFFFF"/>
                </a:highlight>
              </a:rPr>
              <a:t>– Dimensions</a:t>
            </a:r>
          </a:p>
          <a:p>
            <a:pPr lvl="0">
              <a:lnSpc>
                <a:spcPct val="105000"/>
              </a:lnSpc>
              <a:spcBef>
                <a:spcPts val="600"/>
              </a:spcBef>
            </a:pPr>
            <a:r>
              <a:rPr lang="en-GB" sz="1200">
                <a:solidFill>
                  <a:schemeClr val="tx1">
                    <a:lumMod val="50000"/>
                  </a:schemeClr>
                </a:solidFill>
                <a:highlight>
                  <a:srgbClr val="FFFFFF"/>
                </a:highlight>
              </a:rPr>
              <a:t>– Global</a:t>
            </a:r>
          </a:p>
        </p:txBody>
      </p:sp>
      <p:sp>
        <p:nvSpPr>
          <p:cNvPr id="28" name="Google Shape;161;p22">
            <a:extLst>
              <a:ext uri="{FF2B5EF4-FFF2-40B4-BE49-F238E27FC236}">
                <a16:creationId xmlns:a16="http://schemas.microsoft.com/office/drawing/2014/main" id="{254AF020-29D3-4C42-BD1E-3F426C97CC32}"/>
              </a:ext>
            </a:extLst>
          </p:cNvPr>
          <p:cNvSpPr txBox="1"/>
          <p:nvPr/>
        </p:nvSpPr>
        <p:spPr>
          <a:xfrm>
            <a:off x="6944560" y="4567096"/>
            <a:ext cx="903600" cy="219600"/>
          </a:xfrm>
          <a:prstGeom prst="rect">
            <a:avLst/>
          </a:prstGeom>
          <a:solidFill>
            <a:schemeClr val="lt1"/>
          </a:solidFill>
          <a:ln>
            <a:noFill/>
          </a:ln>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GB" sz="1200" b="1"/>
              <a:t>Attributes</a:t>
            </a:r>
            <a:endParaRPr sz="12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115775" y="94375"/>
            <a:ext cx="7847400" cy="686700"/>
          </a:xfrm>
          <a:prstGeom prst="rect">
            <a:avLst/>
          </a:prstGeom>
          <a:noFill/>
          <a:ln>
            <a:noFill/>
          </a:ln>
        </p:spPr>
        <p:txBody>
          <a:bodyPr spcFirstLastPara="1" wrap="square" lIns="0" tIns="0" rIns="0" bIns="0" anchor="ctr" anchorCtr="0">
            <a:noAutofit/>
          </a:bodyPr>
          <a:lstStyle/>
          <a:p>
            <a:pPr marL="0" marR="0" lvl="0" indent="0" algn="ctr" rtl="0">
              <a:lnSpc>
                <a:spcPct val="113000"/>
              </a:lnSpc>
              <a:spcBef>
                <a:spcPts val="0"/>
              </a:spcBef>
              <a:spcAft>
                <a:spcPts val="0"/>
              </a:spcAft>
              <a:buClr>
                <a:schemeClr val="dk2"/>
              </a:buClr>
              <a:buSzPts val="800"/>
              <a:buFont typeface="Arial"/>
              <a:buNone/>
            </a:pPr>
            <a:r>
              <a:rPr lang="en-GB"/>
              <a:t>CF Standard names</a:t>
            </a:r>
            <a:endParaRPr sz="2400"/>
          </a:p>
        </p:txBody>
      </p:sp>
      <p:sp>
        <p:nvSpPr>
          <p:cNvPr id="2" name="Rechteck 1">
            <a:extLst>
              <a:ext uri="{FF2B5EF4-FFF2-40B4-BE49-F238E27FC236}">
                <a16:creationId xmlns:a16="http://schemas.microsoft.com/office/drawing/2014/main" id="{30ECC51C-647F-4644-AF4B-376B6E14B744}"/>
              </a:ext>
            </a:extLst>
          </p:cNvPr>
          <p:cNvSpPr/>
          <p:nvPr/>
        </p:nvSpPr>
        <p:spPr>
          <a:xfrm>
            <a:off x="182880" y="994704"/>
            <a:ext cx="8865325" cy="4431983"/>
          </a:xfrm>
          <a:prstGeom prst="rect">
            <a:avLst/>
          </a:prstGeom>
        </p:spPr>
        <p:txBody>
          <a:bodyPr wrap="square">
            <a:spAutoFit/>
          </a:bodyPr>
          <a:lstStyle/>
          <a:p>
            <a:r>
              <a:rPr lang="en-US" sz="2000" dirty="0">
                <a:solidFill>
                  <a:schemeClr val="tx1">
                    <a:lumMod val="50000"/>
                  </a:schemeClr>
                </a:solidFill>
              </a:rPr>
              <a:t>CF Standard names </a:t>
            </a:r>
          </a:p>
          <a:p>
            <a:r>
              <a:rPr lang="en-US" sz="2000" dirty="0">
                <a:solidFill>
                  <a:schemeClr val="tx1">
                    <a:lumMod val="50000"/>
                  </a:schemeClr>
                </a:solidFill>
              </a:rPr>
              <a:t> – are a tool for a FAIR description of variables in NetCDF files. </a:t>
            </a:r>
          </a:p>
          <a:p>
            <a:r>
              <a:rPr lang="en-US" sz="2000" dirty="0">
                <a:solidFill>
                  <a:schemeClr val="tx1">
                    <a:lumMod val="50000"/>
                  </a:schemeClr>
                </a:solidFill>
              </a:rPr>
              <a:t>– are </a:t>
            </a:r>
            <a:r>
              <a:rPr lang="en-US" sz="2000" i="1" dirty="0">
                <a:solidFill>
                  <a:schemeClr val="tx1">
                    <a:lumMod val="50000"/>
                  </a:schemeClr>
                </a:solidFill>
              </a:rPr>
              <a:t>unique text strings </a:t>
            </a:r>
            <a:r>
              <a:rPr lang="en-US" sz="2000" dirty="0">
                <a:solidFill>
                  <a:schemeClr val="tx1">
                    <a:lumMod val="50000"/>
                  </a:schemeClr>
                </a:solidFill>
              </a:rPr>
              <a:t>constructed using </a:t>
            </a:r>
            <a:r>
              <a:rPr lang="en-US" sz="2000" i="1" dirty="0">
                <a:solidFill>
                  <a:schemeClr val="tx1">
                    <a:lumMod val="50000"/>
                  </a:schemeClr>
                </a:solidFill>
              </a:rPr>
              <a:t>controlled vocabulary</a:t>
            </a:r>
          </a:p>
          <a:p>
            <a:r>
              <a:rPr lang="en-US" sz="2000" i="1" dirty="0">
                <a:solidFill>
                  <a:schemeClr val="tx1">
                    <a:lumMod val="50000"/>
                  </a:schemeClr>
                </a:solidFill>
              </a:rPr>
              <a:t> – </a:t>
            </a:r>
            <a:r>
              <a:rPr lang="en-US" sz="2000" dirty="0">
                <a:solidFill>
                  <a:schemeClr val="tx1">
                    <a:lumMod val="50000"/>
                  </a:schemeClr>
                </a:solidFill>
              </a:rPr>
              <a:t>have a </a:t>
            </a:r>
            <a:r>
              <a:rPr lang="en-US" sz="2000" i="1" dirty="0">
                <a:solidFill>
                  <a:schemeClr val="tx1">
                    <a:lumMod val="50000"/>
                  </a:schemeClr>
                </a:solidFill>
              </a:rPr>
              <a:t>precise definition </a:t>
            </a:r>
            <a:r>
              <a:rPr lang="en-US" sz="2000" dirty="0">
                <a:solidFill>
                  <a:schemeClr val="tx1">
                    <a:lumMod val="50000"/>
                  </a:schemeClr>
                </a:solidFill>
              </a:rPr>
              <a:t>and an </a:t>
            </a:r>
            <a:r>
              <a:rPr lang="en-US" sz="2000" i="1" dirty="0">
                <a:solidFill>
                  <a:schemeClr val="tx1">
                    <a:lumMod val="50000"/>
                  </a:schemeClr>
                </a:solidFill>
              </a:rPr>
              <a:t>associated SI unit</a:t>
            </a:r>
            <a:r>
              <a:rPr lang="en-US" sz="2000" dirty="0">
                <a:solidFill>
                  <a:schemeClr val="tx1">
                    <a:lumMod val="50000"/>
                  </a:schemeClr>
                </a:solidFill>
              </a:rPr>
              <a:t>. </a:t>
            </a:r>
            <a:br>
              <a:rPr lang="en-US" sz="2000" dirty="0">
                <a:solidFill>
                  <a:schemeClr val="tx1">
                    <a:lumMod val="50000"/>
                  </a:schemeClr>
                </a:solidFill>
              </a:rPr>
            </a:br>
            <a:r>
              <a:rPr lang="en-US" sz="2000" dirty="0">
                <a:solidFill>
                  <a:schemeClr val="tx1">
                    <a:lumMod val="50000"/>
                  </a:schemeClr>
                </a:solidFill>
              </a:rPr>
              <a:t> – are the value for the standard_name variable attribute, e.g.</a:t>
            </a:r>
            <a:br>
              <a:rPr lang="en-US" sz="800" dirty="0">
                <a:solidFill>
                  <a:schemeClr val="tx1">
                    <a:lumMod val="50000"/>
                  </a:schemeClr>
                </a:solidFill>
              </a:rPr>
            </a:br>
            <a:r>
              <a:rPr lang="en-US" sz="800" dirty="0">
                <a:solidFill>
                  <a:schemeClr val="tx1">
                    <a:lumMod val="50000"/>
                  </a:schemeClr>
                </a:solidFill>
              </a:rPr>
              <a:t> </a:t>
            </a:r>
          </a:p>
          <a:p>
            <a:r>
              <a:rPr lang="en-US" sz="1800" dirty="0">
                <a:solidFill>
                  <a:schemeClr val="tx1">
                    <a:lumMod val="50000"/>
                  </a:schemeClr>
                </a:solidFill>
              </a:rPr>
              <a:t>float co(</a:t>
            </a:r>
            <a:r>
              <a:rPr lang="en-US" sz="1800" dirty="0" err="1">
                <a:solidFill>
                  <a:schemeClr val="tx1">
                    <a:lumMod val="50000"/>
                  </a:schemeClr>
                </a:solidFill>
              </a:rPr>
              <a:t>time,lat</a:t>
            </a:r>
            <a:r>
              <a:rPr lang="en-US" sz="1800" dirty="0">
                <a:solidFill>
                  <a:schemeClr val="tx1">
                    <a:lumMod val="50000"/>
                  </a:schemeClr>
                </a:solidFill>
              </a:rPr>
              <a:t>, </a:t>
            </a:r>
            <a:r>
              <a:rPr lang="en-US" sz="1800" dirty="0" err="1">
                <a:solidFill>
                  <a:schemeClr val="tx1">
                    <a:lumMod val="50000"/>
                  </a:schemeClr>
                </a:solidFill>
              </a:rPr>
              <a:t>lon</a:t>
            </a:r>
            <a:r>
              <a:rPr lang="en-US" sz="1800" dirty="0">
                <a:solidFill>
                  <a:schemeClr val="tx1">
                    <a:lumMod val="50000"/>
                  </a:schemeClr>
                </a:solidFill>
              </a:rPr>
              <a:t>) ;                            </a:t>
            </a:r>
            <a:br>
              <a:rPr lang="en-US" sz="1800" dirty="0">
                <a:solidFill>
                  <a:schemeClr val="tx1">
                    <a:lumMod val="50000"/>
                  </a:schemeClr>
                </a:solidFill>
              </a:rPr>
            </a:br>
            <a:r>
              <a:rPr lang="en-US" sz="1800" dirty="0">
                <a:solidFill>
                  <a:schemeClr val="tx1">
                    <a:lumMod val="50000"/>
                  </a:schemeClr>
                </a:solidFill>
              </a:rPr>
              <a:t>         </a:t>
            </a:r>
            <a:r>
              <a:rPr lang="en-US" sz="1800" dirty="0" err="1">
                <a:solidFill>
                  <a:schemeClr val="tx1">
                    <a:lumMod val="50000"/>
                  </a:schemeClr>
                </a:solidFill>
              </a:rPr>
              <a:t>co:standard_name</a:t>
            </a:r>
            <a:r>
              <a:rPr lang="en-US" sz="1800" dirty="0">
                <a:solidFill>
                  <a:schemeClr val="tx1">
                    <a:lumMod val="50000"/>
                  </a:schemeClr>
                </a:solidFill>
              </a:rPr>
              <a:t> = "</a:t>
            </a:r>
            <a:r>
              <a:rPr lang="en-US" sz="1800" dirty="0" err="1">
                <a:solidFill>
                  <a:schemeClr val="tx1">
                    <a:lumMod val="50000"/>
                  </a:schemeClr>
                </a:solidFill>
              </a:rPr>
              <a:t>mole_concentration_of_carbon_monoxide_in_air</a:t>
            </a:r>
            <a:r>
              <a:rPr lang="en-US" sz="1800" dirty="0">
                <a:solidFill>
                  <a:schemeClr val="tx1">
                    <a:lumMod val="50000"/>
                  </a:schemeClr>
                </a:solidFill>
              </a:rPr>
              <a:t>”</a:t>
            </a:r>
            <a:br>
              <a:rPr lang="en-US" sz="1800" dirty="0">
                <a:solidFill>
                  <a:schemeClr val="tx1">
                    <a:lumMod val="50000"/>
                  </a:schemeClr>
                </a:solidFill>
              </a:rPr>
            </a:br>
            <a:r>
              <a:rPr lang="en-US" sz="1800" dirty="0">
                <a:solidFill>
                  <a:schemeClr val="tx1">
                    <a:lumMod val="50000"/>
                  </a:schemeClr>
                </a:solidFill>
              </a:rPr>
              <a:t>	            </a:t>
            </a:r>
            <a:r>
              <a:rPr lang="en-US" sz="1800" dirty="0" err="1">
                <a:solidFill>
                  <a:schemeClr val="tx1">
                    <a:lumMod val="50000"/>
                  </a:schemeClr>
                </a:solidFill>
              </a:rPr>
              <a:t>co:units</a:t>
            </a:r>
            <a:r>
              <a:rPr lang="en-US" sz="1800" dirty="0">
                <a:solidFill>
                  <a:schemeClr val="tx1">
                    <a:lumMod val="50000"/>
                  </a:schemeClr>
                </a:solidFill>
              </a:rPr>
              <a:t>  = "mol m-3”</a:t>
            </a:r>
            <a:br>
              <a:rPr lang="en-US" sz="2000" dirty="0">
                <a:solidFill>
                  <a:schemeClr val="tx1">
                    <a:lumMod val="50000"/>
                  </a:schemeClr>
                </a:solidFill>
              </a:rPr>
            </a:br>
            <a:endParaRPr lang="en-US" sz="2000" dirty="0">
              <a:solidFill>
                <a:schemeClr val="tx1">
                  <a:lumMod val="50000"/>
                </a:schemeClr>
              </a:solidFill>
            </a:endParaRPr>
          </a:p>
          <a:p>
            <a:endParaRPr lang="en-US" sz="2000" dirty="0">
              <a:solidFill>
                <a:schemeClr val="tx1">
                  <a:lumMod val="50000"/>
                </a:schemeClr>
              </a:solidFill>
            </a:endParaRPr>
          </a:p>
          <a:p>
            <a:r>
              <a:rPr lang="en-US" sz="2000" dirty="0">
                <a:solidFill>
                  <a:schemeClr val="tx1">
                    <a:lumMod val="50000"/>
                  </a:schemeClr>
                </a:solidFill>
              </a:rPr>
              <a:t>The set of </a:t>
            </a:r>
            <a:r>
              <a:rPr lang="en-US" sz="2000" i="1" dirty="0">
                <a:solidFill>
                  <a:schemeClr val="tx1">
                    <a:lumMod val="50000"/>
                  </a:schemeClr>
                </a:solidFill>
              </a:rPr>
              <a:t>permissible standard names </a:t>
            </a:r>
            <a:r>
              <a:rPr lang="en-US" sz="2000" dirty="0">
                <a:solidFill>
                  <a:schemeClr val="tx1">
                    <a:lumMod val="50000"/>
                  </a:schemeClr>
                </a:solidFill>
              </a:rPr>
              <a:t>is contained in the </a:t>
            </a:r>
            <a:br>
              <a:rPr lang="en-US" sz="2000" dirty="0">
                <a:solidFill>
                  <a:schemeClr val="tx1">
                    <a:lumMod val="50000"/>
                  </a:schemeClr>
                </a:solidFill>
              </a:rPr>
            </a:br>
            <a:r>
              <a:rPr lang="en-US" sz="2000" dirty="0">
                <a:solidFill>
                  <a:schemeClr val="tx1">
                    <a:lumMod val="50000"/>
                  </a:schemeClr>
                </a:solidFill>
              </a:rPr>
              <a:t>    </a:t>
            </a:r>
            <a:r>
              <a:rPr lang="en-US" sz="2000" i="1" dirty="0">
                <a:solidFill>
                  <a:schemeClr val="tx1">
                    <a:lumMod val="50000"/>
                  </a:schemeClr>
                </a:solidFill>
              </a:rPr>
              <a:t>CF standard name table*, which currently encompasses 4500 entries </a:t>
            </a:r>
            <a:br>
              <a:rPr lang="en-US" sz="2000" i="1" dirty="0">
                <a:solidFill>
                  <a:schemeClr val="tx1">
                    <a:lumMod val="50000"/>
                  </a:schemeClr>
                </a:solidFill>
              </a:rPr>
            </a:br>
            <a:br>
              <a:rPr lang="en-US" sz="2000" dirty="0">
                <a:solidFill>
                  <a:schemeClr val="tx1">
                    <a:lumMod val="50000"/>
                  </a:schemeClr>
                </a:solidFill>
              </a:rPr>
            </a:br>
            <a:endParaRPr lang="en-US" sz="2000" dirty="0">
              <a:solidFill>
                <a:schemeClr val="tx1">
                  <a:lumMod val="50000"/>
                </a:schemeClr>
              </a:solidFill>
            </a:endParaRPr>
          </a:p>
        </p:txBody>
      </p:sp>
      <p:sp>
        <p:nvSpPr>
          <p:cNvPr id="3" name="Rechteck 2">
            <a:extLst>
              <a:ext uri="{FF2B5EF4-FFF2-40B4-BE49-F238E27FC236}">
                <a16:creationId xmlns:a16="http://schemas.microsoft.com/office/drawing/2014/main" id="{0F1B3746-A418-FB44-9998-DF54C2C57493}"/>
              </a:ext>
            </a:extLst>
          </p:cNvPr>
          <p:cNvSpPr/>
          <p:nvPr/>
        </p:nvSpPr>
        <p:spPr>
          <a:xfrm>
            <a:off x="1915884" y="4733150"/>
            <a:ext cx="8543109" cy="338554"/>
          </a:xfrm>
          <a:prstGeom prst="rect">
            <a:avLst/>
          </a:prstGeom>
        </p:spPr>
        <p:txBody>
          <a:bodyPr wrap="square">
            <a:spAutoFit/>
          </a:bodyPr>
          <a:lstStyle/>
          <a:p>
            <a:r>
              <a:rPr lang="en-US" sz="1600" i="1" dirty="0">
                <a:solidFill>
                  <a:schemeClr val="tx1">
                    <a:lumMod val="50000"/>
                  </a:schemeClr>
                </a:solidFill>
              </a:rPr>
              <a:t> * </a:t>
            </a:r>
            <a:r>
              <a:rPr lang="en-US" dirty="0">
                <a:solidFill>
                  <a:schemeClr val="tx1">
                    <a:lumMod val="50000"/>
                  </a:schemeClr>
                </a:solidFill>
                <a:hlinkClick r:id="rId3">
                  <a:extLst>
                    <a:ext uri="{A12FA001-AC4F-418D-AE19-62706E023703}">
                      <ahyp:hlinkClr xmlns:ahyp="http://schemas.microsoft.com/office/drawing/2018/hyperlinkcolor" val="tx"/>
                    </a:ext>
                  </a:extLst>
                </a:hlinkClick>
              </a:rPr>
              <a:t>https://cfconventions.org/Data/cf-standard-names/77/build/cf-standard-name-table.html</a:t>
            </a:r>
            <a:r>
              <a:rPr lang="en-US" dirty="0">
                <a:solidFill>
                  <a:schemeClr val="tx1">
                    <a:lumMod val="50000"/>
                  </a:schemeClr>
                </a:solidFill>
              </a:rPr>
              <a:t> </a:t>
            </a:r>
            <a:endParaRPr lang="en-GB" dirty="0">
              <a:solidFill>
                <a:schemeClr val="tx1">
                  <a:lumMod val="50000"/>
                </a:schemeClr>
              </a:solidFill>
            </a:endParaRPr>
          </a:p>
        </p:txBody>
      </p:sp>
      <p:sp>
        <p:nvSpPr>
          <p:cNvPr id="4" name="Rechteck 3">
            <a:extLst>
              <a:ext uri="{FF2B5EF4-FFF2-40B4-BE49-F238E27FC236}">
                <a16:creationId xmlns:a16="http://schemas.microsoft.com/office/drawing/2014/main" id="{C90370D1-CFAD-9C44-B5BD-B488D23C20A4}"/>
              </a:ext>
            </a:extLst>
          </p:cNvPr>
          <p:cNvSpPr/>
          <p:nvPr/>
        </p:nvSpPr>
        <p:spPr>
          <a:xfrm>
            <a:off x="7041362" y="1895302"/>
            <a:ext cx="2019511" cy="523220"/>
          </a:xfrm>
          <a:prstGeom prst="rect">
            <a:avLst/>
          </a:prstGeom>
        </p:spPr>
        <p:txBody>
          <a:bodyPr wrap="square">
            <a:spAutoFit/>
          </a:bodyPr>
          <a:lstStyle/>
          <a:p>
            <a:r>
              <a:rPr lang="en-US" dirty="0">
                <a:solidFill>
                  <a:srgbClr val="FF0000"/>
                </a:solidFill>
              </a:rPr>
              <a:t>Standard name. ≠  netCDF variable name</a:t>
            </a:r>
          </a:p>
        </p:txBody>
      </p:sp>
    </p:spTree>
    <p:extLst>
      <p:ext uri="{BB962C8B-B14F-4D97-AF65-F5344CB8AC3E}">
        <p14:creationId xmlns:p14="http://schemas.microsoft.com/office/powerpoint/2010/main" val="3406257956"/>
      </p:ext>
    </p:extLst>
  </p:cSld>
  <p:clrMapOvr>
    <a:masterClrMapping/>
  </p:clrMapOvr>
</p:sld>
</file>

<file path=ppt/theme/theme1.xml><?xml version="1.0" encoding="utf-8"?>
<a:theme xmlns:a="http://schemas.openxmlformats.org/drawingml/2006/main" name="2018_TIB_PowerPoint_Vorlage_16-9_Office2010">
  <a:themeElements>
    <a:clrScheme name="TIB_Designfarben">
      <a:dk1>
        <a:srgbClr val="555555"/>
      </a:dk1>
      <a:lt1>
        <a:srgbClr val="FFFFFF"/>
      </a:lt1>
      <a:dk2>
        <a:srgbClr val="C21222"/>
      </a:dk2>
      <a:lt2>
        <a:srgbClr val="DDDDDD"/>
      </a:lt2>
      <a:accent1>
        <a:srgbClr val="F03205"/>
      </a:accent1>
      <a:accent2>
        <a:srgbClr val="555555"/>
      </a:accent2>
      <a:accent3>
        <a:srgbClr val="FB8063"/>
      </a:accent3>
      <a:accent4>
        <a:srgbClr val="999999"/>
      </a:accent4>
      <a:accent5>
        <a:srgbClr val="B32503"/>
      </a:accent5>
      <a:accent6>
        <a:srgbClr val="FFB921"/>
      </a:accent6>
      <a:hlink>
        <a:srgbClr val="555555"/>
      </a:hlink>
      <a:folHlink>
        <a:srgbClr val="9999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4432</Words>
  <Application>Microsoft Macintosh PowerPoint</Application>
  <PresentationFormat>Bildschirmpräsentation (16:9)</PresentationFormat>
  <Paragraphs>427</Paragraphs>
  <Slides>35</Slides>
  <Notes>35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35</vt:i4>
      </vt:variant>
    </vt:vector>
  </HeadingPairs>
  <TitlesOfParts>
    <vt:vector size="44" baseType="lpstr">
      <vt:lpstr>Arial</vt:lpstr>
      <vt:lpstr>Calibri</vt:lpstr>
      <vt:lpstr>Courier New</vt:lpstr>
      <vt:lpstr>Liberation Sans</vt:lpstr>
      <vt:lpstr>Merriweather</vt:lpstr>
      <vt:lpstr>Noto Sans Symbols</vt:lpstr>
      <vt:lpstr>Roboto</vt:lpstr>
      <vt:lpstr>Symbol</vt:lpstr>
      <vt:lpstr>2018_TIB_PowerPoint_Vorlage_16-9_Office2010</vt:lpstr>
      <vt:lpstr>PowerPoint-Präsentation</vt:lpstr>
      <vt:lpstr>PowerPoint-Präsentation</vt:lpstr>
      <vt:lpstr>Why do we need data publication standards?</vt:lpstr>
      <vt:lpstr>PowerPoint-Präsentation</vt:lpstr>
      <vt:lpstr>What are the key principles of a  standardised data publication?</vt:lpstr>
      <vt:lpstr>PowerPoint-Präsentation</vt:lpstr>
      <vt:lpstr>PowerPoint-Präsentation</vt:lpstr>
      <vt:lpstr>PowerPoint-Präsentation</vt:lpstr>
      <vt:lpstr>CF Standard names</vt:lpstr>
      <vt:lpstr>CF Standard names</vt:lpstr>
      <vt:lpstr>CF Standard names</vt:lpstr>
      <vt:lpstr>Proposed CF Standard Name for Pollen</vt:lpstr>
      <vt:lpstr>The ATMODAT standard (Ganske et al., 2021*)</vt:lpstr>
      <vt:lpstr>ATMODAT standard: key elements</vt:lpstr>
      <vt:lpstr>Requirements for Data Files</vt:lpstr>
      <vt:lpstr>Requirements for DOI Metadata</vt:lpstr>
      <vt:lpstr>Landing Page (human-readable): requirements</vt:lpstr>
      <vt:lpstr>Landing Page (machine-readable): requirements</vt:lpstr>
      <vt:lpstr>ATMODAT Checklists: </vt:lpstr>
      <vt:lpstr>ATMODAT Checklists: Detailed Specifications</vt:lpstr>
      <vt:lpstr>atmodat checker</vt:lpstr>
      <vt:lpstr>atmodat checker</vt:lpstr>
      <vt:lpstr>atmodat checker</vt:lpstr>
      <vt:lpstr>atmodat checker</vt:lpstr>
      <vt:lpstr>atmodat checker</vt:lpstr>
      <vt:lpstr>atmodat checker</vt:lpstr>
      <vt:lpstr>atmodat checker</vt:lpstr>
      <vt:lpstr>Open Issues</vt:lpstr>
      <vt:lpstr>Derived variables</vt:lpstr>
      <vt:lpstr>Building variables</vt:lpstr>
      <vt:lpstr>PowerPoint-Präsentation</vt:lpstr>
      <vt:lpstr>PowerPoint-Präsentation</vt:lpstr>
      <vt:lpstr>PowerPoint-Präsentation</vt:lpstr>
      <vt:lpstr>Sparsity of data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Heinke Schluenzen</dc:creator>
  <cp:lastModifiedBy>Angelika Heil</cp:lastModifiedBy>
  <cp:revision>32</cp:revision>
  <dcterms:modified xsi:type="dcterms:W3CDTF">2021-09-09T13:02:51Z</dcterms:modified>
</cp:coreProperties>
</file>